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76" r:id="rId3"/>
    <p:sldId id="278" r:id="rId4"/>
    <p:sldId id="277" r:id="rId5"/>
    <p:sldId id="280" r:id="rId6"/>
    <p:sldId id="281" r:id="rId7"/>
    <p:sldId id="274" r:id="rId8"/>
    <p:sldId id="275" r:id="rId9"/>
    <p:sldId id="271" r:id="rId10"/>
    <p:sldId id="279" r:id="rId11"/>
    <p:sldId id="272" r:id="rId12"/>
    <p:sldId id="257" r:id="rId13"/>
    <p:sldId id="258" r:id="rId14"/>
    <p:sldId id="259" r:id="rId15"/>
    <p:sldId id="273" r:id="rId16"/>
    <p:sldId id="265" r:id="rId17"/>
    <p:sldId id="264" r:id="rId18"/>
    <p:sldId id="260" r:id="rId19"/>
    <p:sldId id="266" r:id="rId20"/>
    <p:sldId id="256" r:id="rId21"/>
    <p:sldId id="261" r:id="rId22"/>
    <p:sldId id="262" r:id="rId23"/>
    <p:sldId id="263" r:id="rId24"/>
    <p:sldId id="267" r:id="rId25"/>
    <p:sldId id="268" r:id="rId26"/>
    <p:sldId id="270" r:id="rId2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32"/>
    <p:restoredTop sz="94582"/>
  </p:normalViewPr>
  <p:slideViewPr>
    <p:cSldViewPr snapToGrid="0" snapToObjects="1">
      <p:cViewPr varScale="1">
        <p:scale>
          <a:sx n="120" d="100"/>
          <a:sy n="120" d="100"/>
        </p:scale>
        <p:origin x="2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122FC6-38A9-1648-A3CA-C52A14403F3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0DF27743-B1E7-964D-96F1-D65076D90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CB34991C-4222-4843-97C6-0CDC9308866C}"/>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5" name="Symbol zastępczy stopki 4">
            <a:extLst>
              <a:ext uri="{FF2B5EF4-FFF2-40B4-BE49-F238E27FC236}">
                <a16:creationId xmlns:a16="http://schemas.microsoft.com/office/drawing/2014/main" id="{030FC1C1-0711-5F4B-A5A0-3E2A9550B55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E65D73C-6F15-9943-84AC-69570C7CB512}"/>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272438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E66976-49A6-A54C-A131-47EF5BF22F9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6DB4B6C-F2E2-5747-BFAF-8456D28402C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D22F2DC-0FDA-994E-A7A8-59297499E886}"/>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5" name="Symbol zastępczy stopki 4">
            <a:extLst>
              <a:ext uri="{FF2B5EF4-FFF2-40B4-BE49-F238E27FC236}">
                <a16:creationId xmlns:a16="http://schemas.microsoft.com/office/drawing/2014/main" id="{E1926DCA-5C44-424C-A0CB-20AF04526F2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BE526AC-C270-3248-ACF8-15AFA38EC845}"/>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226832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A22446E0-C38C-1F40-9C50-79036184AD6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FDB505C-87D6-0F43-82D2-AB3DF0E773C0}"/>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3A65A14-54AA-F541-AB27-F92F99606BD2}"/>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5" name="Symbol zastępczy stopki 4">
            <a:extLst>
              <a:ext uri="{FF2B5EF4-FFF2-40B4-BE49-F238E27FC236}">
                <a16:creationId xmlns:a16="http://schemas.microsoft.com/office/drawing/2014/main" id="{9D0DCBF9-816F-C943-9A0E-E839E981876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29DFEE8-7E34-1E45-B2B8-45DF861D8960}"/>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813400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6/25/23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02655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747EE1-F754-4F43-89C1-7D55200A016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963B9AF-31FE-B54E-A79D-A72C31BD049A}"/>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D665E83-541E-9B4A-84B4-9609C91E6AE9}"/>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5" name="Symbol zastępczy stopki 4">
            <a:extLst>
              <a:ext uri="{FF2B5EF4-FFF2-40B4-BE49-F238E27FC236}">
                <a16:creationId xmlns:a16="http://schemas.microsoft.com/office/drawing/2014/main" id="{E866EF77-6A59-7349-A559-FBF4412CC0A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8C964C0-37B5-414D-91E6-4569208C3D46}"/>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178450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9CE336-918C-B444-9BD3-01166C97596E}"/>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8255368-5812-1D42-8D96-806B5343B8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7774181A-AE03-D14A-AA59-9D5B715301AB}"/>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5" name="Symbol zastępczy stopki 4">
            <a:extLst>
              <a:ext uri="{FF2B5EF4-FFF2-40B4-BE49-F238E27FC236}">
                <a16:creationId xmlns:a16="http://schemas.microsoft.com/office/drawing/2014/main" id="{7B495A0D-8675-B348-8CB8-27DDFE4D724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33DF2BE-D7A6-BB40-B0B3-0764509E942B}"/>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271535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C79EF8-6FA0-484D-B254-DFE82BC010E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6C72D14-EE88-4F4C-A76C-9F6DDA62109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FB08A4DF-08DF-B94B-AD80-A3F086E7FD3F}"/>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2E348BF-CFE2-B649-A8DB-89A979F29661}"/>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6" name="Symbol zastępczy stopki 5">
            <a:extLst>
              <a:ext uri="{FF2B5EF4-FFF2-40B4-BE49-F238E27FC236}">
                <a16:creationId xmlns:a16="http://schemas.microsoft.com/office/drawing/2014/main" id="{59B87676-BAA2-E34C-A662-EC7B9F1F7D5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9BF59F7-4022-4B4E-83FB-923B060A93B7}"/>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2255405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23E5CB-6BD8-8148-BCE3-2FEE0C24074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B4D1528-D4D8-DE4D-874C-915CBC43D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D62F0FCD-AB88-A345-86CA-777C6287848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87D2947-8890-2241-9A24-D32FFD3170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5CA14C7-0A8F-3845-8172-3EB4210A2E85}"/>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2D0D07A8-8F92-414A-8E26-89A322C2B937}"/>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8" name="Symbol zastępczy stopki 7">
            <a:extLst>
              <a:ext uri="{FF2B5EF4-FFF2-40B4-BE49-F238E27FC236}">
                <a16:creationId xmlns:a16="http://schemas.microsoft.com/office/drawing/2014/main" id="{8B9435CF-DCE0-5E44-A5EF-3D74488B92FA}"/>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C730A300-ED56-7E4C-8A93-DC83B9BF0CC0}"/>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27895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DCCC78-0EF6-0F4F-B589-99F2D48ED69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9336EEC7-F648-4B48-AE9A-8D8D98F83B5A}"/>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4" name="Symbol zastępczy stopki 3">
            <a:extLst>
              <a:ext uri="{FF2B5EF4-FFF2-40B4-BE49-F238E27FC236}">
                <a16:creationId xmlns:a16="http://schemas.microsoft.com/office/drawing/2014/main" id="{006EF542-D49A-1E4A-8B3B-4A4C21FD397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F06958A-39DD-6A41-A770-9763B654A5AF}"/>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70495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2BF3E20-B462-E54A-8A22-590811770441}"/>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3" name="Symbol zastępczy stopki 2">
            <a:extLst>
              <a:ext uri="{FF2B5EF4-FFF2-40B4-BE49-F238E27FC236}">
                <a16:creationId xmlns:a16="http://schemas.microsoft.com/office/drawing/2014/main" id="{70E314A7-3CE0-A14E-A0A6-3CCF1869C3C2}"/>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C748DCF-E1E7-A54B-B496-56990BD59929}"/>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262330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CFFDB2-BBBE-1D45-90B3-C67123176D8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CBE2709-F9B2-F34F-B4A3-D8B7155B7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91C1907-25E8-8A4F-B696-68EE85A5F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6C3D605-866C-D64A-BC7C-2ACE73BC72A2}"/>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6" name="Symbol zastępczy stopki 5">
            <a:extLst>
              <a:ext uri="{FF2B5EF4-FFF2-40B4-BE49-F238E27FC236}">
                <a16:creationId xmlns:a16="http://schemas.microsoft.com/office/drawing/2014/main" id="{4A006D09-01DA-CA49-8971-E4207BCF24E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964BF9D-9D77-184A-B4DE-CD2B9C648C1A}"/>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3774102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EB89B2-8160-994E-9638-23F953A21F0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CFF0A34-E5E3-D848-B42A-C6C400AEA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7DDBDD63-C3D8-9C43-816B-005C5A5F8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11DA956-0FAA-9642-A923-DACEDFE55D59}"/>
              </a:ext>
            </a:extLst>
          </p:cNvPr>
          <p:cNvSpPr>
            <a:spLocks noGrp="1"/>
          </p:cNvSpPr>
          <p:nvPr>
            <p:ph type="dt" sz="half" idx="10"/>
          </p:nvPr>
        </p:nvSpPr>
        <p:spPr/>
        <p:txBody>
          <a:bodyPr/>
          <a:lstStyle/>
          <a:p>
            <a:fld id="{2A8B2EBE-6416-974E-B808-3C6F08ED6856}" type="datetimeFigureOut">
              <a:rPr lang="pl-PL" smtClean="0"/>
              <a:t>25.06.2023</a:t>
            </a:fld>
            <a:endParaRPr lang="pl-PL"/>
          </a:p>
        </p:txBody>
      </p:sp>
      <p:sp>
        <p:nvSpPr>
          <p:cNvPr id="6" name="Symbol zastępczy stopki 5">
            <a:extLst>
              <a:ext uri="{FF2B5EF4-FFF2-40B4-BE49-F238E27FC236}">
                <a16:creationId xmlns:a16="http://schemas.microsoft.com/office/drawing/2014/main" id="{111CA4D3-1957-2748-9124-17303EF0A7C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ED23053-F606-8548-81A1-FD3D1A6DA218}"/>
              </a:ext>
            </a:extLst>
          </p:cNvPr>
          <p:cNvSpPr>
            <a:spLocks noGrp="1"/>
          </p:cNvSpPr>
          <p:nvPr>
            <p:ph type="sldNum" sz="quarter" idx="12"/>
          </p:nvPr>
        </p:nvSpPr>
        <p:spPr/>
        <p:txBody>
          <a:bodyPr/>
          <a:lstStyle/>
          <a:p>
            <a:fld id="{4CAEA478-A213-F849-9C97-D11D471EB9E1}" type="slidenum">
              <a:rPr lang="pl-PL" smtClean="0"/>
              <a:t>‹#›</a:t>
            </a:fld>
            <a:endParaRPr lang="pl-PL"/>
          </a:p>
        </p:txBody>
      </p:sp>
    </p:spTree>
    <p:extLst>
      <p:ext uri="{BB962C8B-B14F-4D97-AF65-F5344CB8AC3E}">
        <p14:creationId xmlns:p14="http://schemas.microsoft.com/office/powerpoint/2010/main" val="332408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C8B1095-67EF-744E-87B9-5406D7B58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DA08956-031B-CC47-9E15-2EE0CA1F62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F5BBD28-16EB-7F4E-93F8-ADB527E70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B2EBE-6416-974E-B808-3C6F08ED6856}" type="datetimeFigureOut">
              <a:rPr lang="pl-PL" smtClean="0"/>
              <a:t>25.06.2023</a:t>
            </a:fld>
            <a:endParaRPr lang="pl-PL"/>
          </a:p>
        </p:txBody>
      </p:sp>
      <p:sp>
        <p:nvSpPr>
          <p:cNvPr id="5" name="Symbol zastępczy stopki 4">
            <a:extLst>
              <a:ext uri="{FF2B5EF4-FFF2-40B4-BE49-F238E27FC236}">
                <a16:creationId xmlns:a16="http://schemas.microsoft.com/office/drawing/2014/main" id="{3A16CF67-2A18-1F40-8293-8D0D5A2FCA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85A95B0B-1BDA-C146-BD45-37073E2E5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EA478-A213-F849-9C97-D11D471EB9E1}" type="slidenum">
              <a:rPr lang="pl-PL" smtClean="0"/>
              <a:t>‹#›</a:t>
            </a:fld>
            <a:endParaRPr lang="pl-PL"/>
          </a:p>
        </p:txBody>
      </p:sp>
    </p:spTree>
    <p:extLst>
      <p:ext uri="{BB962C8B-B14F-4D97-AF65-F5344CB8AC3E}">
        <p14:creationId xmlns:p14="http://schemas.microsoft.com/office/powerpoint/2010/main" val="121167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65017" y="3169709"/>
            <a:ext cx="8417775" cy="1188827"/>
          </a:xfrm>
          <a:prstGeom prst="rect">
            <a:avLst/>
          </a:prstGeom>
        </p:spPr>
        <p:txBody>
          <a:bodyPr vert="horz" wrap="square" lIns="0" tIns="8930" rIns="0" bIns="0" rtlCol="0">
            <a:spAutoFit/>
          </a:bodyPr>
          <a:lstStyle/>
          <a:p>
            <a:pPr marL="8929">
              <a:lnSpc>
                <a:spcPts val="4640"/>
              </a:lnSpc>
            </a:pPr>
            <a:r>
              <a:rPr lang="en-US" sz="4219" b="1" i="1" spc="-11" dirty="0">
                <a:solidFill>
                  <a:srgbClr val="407EC9"/>
                </a:solidFill>
                <a:latin typeface="Cambria-BoldItalic"/>
              </a:rPr>
              <a:t>From traditional into digital education at faculties of medicine</a:t>
            </a:r>
          </a:p>
        </p:txBody>
      </p:sp>
      <p:sp>
        <p:nvSpPr>
          <p:cNvPr id="3" name="object 3"/>
          <p:cNvSpPr txBox="1"/>
          <p:nvPr/>
        </p:nvSpPr>
        <p:spPr>
          <a:xfrm>
            <a:off x="1665017" y="4986950"/>
            <a:ext cx="5600457" cy="528262"/>
          </a:xfrm>
          <a:prstGeom prst="rect">
            <a:avLst/>
          </a:prstGeom>
        </p:spPr>
        <p:txBody>
          <a:bodyPr vert="horz" wrap="square" lIns="0" tIns="8930" rIns="0" bIns="0" rtlCol="0">
            <a:spAutoFit/>
          </a:bodyPr>
          <a:lstStyle/>
          <a:p>
            <a:pPr marL="8929"/>
            <a:r>
              <a:rPr lang="en-US" sz="1687" b="1" spc="-7" dirty="0">
                <a:solidFill>
                  <a:srgbClr val="407EC9"/>
                </a:solidFill>
                <a:latin typeface="Cambria"/>
                <a:cs typeface="Cambria"/>
              </a:rPr>
              <a:t>Przemko Kwinta</a:t>
            </a:r>
          </a:p>
          <a:p>
            <a:pPr marL="8929"/>
            <a:r>
              <a:rPr lang="en-US" sz="1687" b="1" spc="-7" dirty="0">
                <a:solidFill>
                  <a:srgbClr val="407EC9"/>
                </a:solidFill>
                <a:latin typeface="Cambria"/>
                <a:cs typeface="Cambria"/>
              </a:rPr>
              <a:t>Jagiellonian </a:t>
            </a:r>
            <a:r>
              <a:rPr lang="en-US" sz="1687" b="1" spc="-7" dirty="0" err="1">
                <a:solidFill>
                  <a:srgbClr val="407EC9"/>
                </a:solidFill>
                <a:latin typeface="Cambria"/>
                <a:cs typeface="Cambria"/>
              </a:rPr>
              <a:t>Univeristy</a:t>
            </a:r>
            <a:r>
              <a:rPr lang="en-US" sz="1687" b="1" spc="-7" dirty="0">
                <a:solidFill>
                  <a:srgbClr val="407EC9"/>
                </a:solidFill>
                <a:latin typeface="Cambria"/>
                <a:cs typeface="Cambria"/>
              </a:rPr>
              <a:t>, Medical College, Cracow, Poland</a:t>
            </a:r>
            <a:endParaRPr lang="en-US" sz="1687" dirty="0">
              <a:latin typeface="Cambria"/>
              <a:cs typeface="Cambria"/>
            </a:endParaRPr>
          </a:p>
        </p:txBody>
      </p:sp>
      <p:sp>
        <p:nvSpPr>
          <p:cNvPr id="4" name="object 4"/>
          <p:cNvSpPr txBox="1"/>
          <p:nvPr/>
        </p:nvSpPr>
        <p:spPr>
          <a:xfrm>
            <a:off x="1665017" y="6118100"/>
            <a:ext cx="2100017" cy="268640"/>
          </a:xfrm>
          <a:prstGeom prst="rect">
            <a:avLst/>
          </a:prstGeom>
        </p:spPr>
        <p:txBody>
          <a:bodyPr vert="horz" wrap="square" lIns="0" tIns="8930" rIns="0" bIns="0" rtlCol="0">
            <a:spAutoFit/>
          </a:bodyPr>
          <a:lstStyle/>
          <a:p>
            <a:pPr marL="8929">
              <a:spcBef>
                <a:spcPts val="70"/>
              </a:spcBef>
            </a:pPr>
            <a:r>
              <a:rPr lang="pl-PL" sz="1687" spc="-14" dirty="0">
                <a:solidFill>
                  <a:srgbClr val="407EC9"/>
                </a:solidFill>
                <a:latin typeface="Cambria"/>
                <a:cs typeface="Cambria"/>
              </a:rPr>
              <a:t>Pavia</a:t>
            </a:r>
            <a:r>
              <a:rPr sz="1687" spc="-14" dirty="0">
                <a:solidFill>
                  <a:srgbClr val="407EC9"/>
                </a:solidFill>
                <a:latin typeface="Cambria"/>
                <a:cs typeface="Cambria"/>
              </a:rPr>
              <a:t>,</a:t>
            </a:r>
            <a:r>
              <a:rPr lang="it-IT" sz="1687" spc="-14" dirty="0">
                <a:solidFill>
                  <a:srgbClr val="407EC9"/>
                </a:solidFill>
                <a:latin typeface="Cambria"/>
                <a:cs typeface="Cambria"/>
              </a:rPr>
              <a:t> 26° June 2023</a:t>
            </a:r>
            <a:r>
              <a:rPr sz="1687" spc="-14" dirty="0">
                <a:solidFill>
                  <a:srgbClr val="407EC9"/>
                </a:solidFill>
                <a:latin typeface="Cambria"/>
                <a:cs typeface="Cambria"/>
              </a:rPr>
              <a:t> </a:t>
            </a:r>
            <a:endParaRPr sz="1477" baseline="31746" dirty="0">
              <a:latin typeface="Cambria"/>
              <a:cs typeface="Cambria"/>
            </a:endParaRPr>
          </a:p>
        </p:txBody>
      </p:sp>
      <p:pic>
        <p:nvPicPr>
          <p:cNvPr id="5" name="Obraz 4">
            <a:extLst>
              <a:ext uri="{FF2B5EF4-FFF2-40B4-BE49-F238E27FC236}">
                <a16:creationId xmlns:a16="http://schemas.microsoft.com/office/drawing/2014/main" id="{68DD4FA2-717D-00BE-33AE-179904A8D78C}"/>
              </a:ext>
            </a:extLst>
          </p:cNvPr>
          <p:cNvPicPr>
            <a:picLocks noChangeAspect="1"/>
          </p:cNvPicPr>
          <p:nvPr/>
        </p:nvPicPr>
        <p:blipFill>
          <a:blip r:embed="rId2"/>
          <a:stretch>
            <a:fillRect/>
          </a:stretch>
        </p:blipFill>
        <p:spPr>
          <a:xfrm>
            <a:off x="9159843" y="351409"/>
            <a:ext cx="2659039" cy="3077591"/>
          </a:xfrm>
          <a:prstGeom prst="rect">
            <a:avLst/>
          </a:prstGeom>
        </p:spPr>
      </p:pic>
    </p:spTree>
    <p:extLst>
      <p:ext uri="{BB962C8B-B14F-4D97-AF65-F5344CB8AC3E}">
        <p14:creationId xmlns:p14="http://schemas.microsoft.com/office/powerpoint/2010/main" val="1582079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Czcionka, zrzut ekranu&#10;&#10;Opis wygenerowany automatycznie">
            <a:extLst>
              <a:ext uri="{FF2B5EF4-FFF2-40B4-BE49-F238E27FC236}">
                <a16:creationId xmlns:a16="http://schemas.microsoft.com/office/drawing/2014/main" id="{168473F6-A4E1-4112-CE3F-6445BF64EA5B}"/>
              </a:ext>
            </a:extLst>
          </p:cNvPr>
          <p:cNvPicPr>
            <a:picLocks noChangeAspect="1"/>
          </p:cNvPicPr>
          <p:nvPr/>
        </p:nvPicPr>
        <p:blipFill>
          <a:blip r:embed="rId2"/>
          <a:stretch>
            <a:fillRect/>
          </a:stretch>
        </p:blipFill>
        <p:spPr>
          <a:xfrm>
            <a:off x="202756" y="597026"/>
            <a:ext cx="11555858" cy="2460212"/>
          </a:xfrm>
          <a:prstGeom prst="rect">
            <a:avLst/>
          </a:prstGeom>
        </p:spPr>
      </p:pic>
      <p:sp>
        <p:nvSpPr>
          <p:cNvPr id="4" name="pole tekstowe 3">
            <a:extLst>
              <a:ext uri="{FF2B5EF4-FFF2-40B4-BE49-F238E27FC236}">
                <a16:creationId xmlns:a16="http://schemas.microsoft.com/office/drawing/2014/main" id="{3144C8AA-5681-0D49-76A9-D1614FB8F371}"/>
              </a:ext>
            </a:extLst>
          </p:cNvPr>
          <p:cNvSpPr txBox="1"/>
          <p:nvPr/>
        </p:nvSpPr>
        <p:spPr>
          <a:xfrm>
            <a:off x="3271837" y="3429000"/>
            <a:ext cx="6315075" cy="2554545"/>
          </a:xfrm>
          <a:prstGeom prst="rect">
            <a:avLst/>
          </a:prstGeom>
          <a:noFill/>
        </p:spPr>
        <p:txBody>
          <a:bodyPr wrap="square" rtlCol="0">
            <a:spAutoFit/>
          </a:bodyPr>
          <a:lstStyle/>
          <a:p>
            <a:r>
              <a:rPr lang="en-US" sz="3200" dirty="0"/>
              <a:t>Rector</a:t>
            </a:r>
          </a:p>
          <a:p>
            <a:r>
              <a:rPr lang="en-US" sz="3200" dirty="0"/>
              <a:t>Dean</a:t>
            </a:r>
          </a:p>
          <a:p>
            <a:r>
              <a:rPr lang="en-US" sz="3200" dirty="0"/>
              <a:t>Management Team</a:t>
            </a:r>
          </a:p>
          <a:p>
            <a:r>
              <a:rPr lang="en-US" sz="3200" dirty="0"/>
              <a:t>Faculty members</a:t>
            </a:r>
          </a:p>
          <a:p>
            <a:r>
              <a:rPr lang="en-US" sz="3200" dirty="0"/>
              <a:t>Students</a:t>
            </a:r>
          </a:p>
        </p:txBody>
      </p:sp>
    </p:spTree>
    <p:extLst>
      <p:ext uri="{BB962C8B-B14F-4D97-AF65-F5344CB8AC3E}">
        <p14:creationId xmlns:p14="http://schemas.microsoft.com/office/powerpoint/2010/main" val="93193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F5F4FE-EE2E-914E-B276-683A7038478F}"/>
              </a:ext>
            </a:extLst>
          </p:cNvPr>
          <p:cNvSpPr>
            <a:spLocks noGrp="1"/>
          </p:cNvSpPr>
          <p:nvPr>
            <p:ph type="title"/>
          </p:nvPr>
        </p:nvSpPr>
        <p:spPr/>
        <p:txBody>
          <a:bodyPr/>
          <a:lstStyle/>
          <a:p>
            <a:r>
              <a:rPr lang="en-US" dirty="0"/>
              <a:t>Medical education</a:t>
            </a:r>
          </a:p>
        </p:txBody>
      </p:sp>
      <p:sp>
        <p:nvSpPr>
          <p:cNvPr id="4" name="Symbol zastępczy zawartości 3">
            <a:extLst>
              <a:ext uri="{FF2B5EF4-FFF2-40B4-BE49-F238E27FC236}">
                <a16:creationId xmlns:a16="http://schemas.microsoft.com/office/drawing/2014/main" id="{BC09DEBB-0E52-4D4E-9D5D-E195087D5667}"/>
              </a:ext>
            </a:extLst>
          </p:cNvPr>
          <p:cNvSpPr>
            <a:spLocks noGrp="1"/>
          </p:cNvSpPr>
          <p:nvPr>
            <p:ph sz="half" idx="1"/>
          </p:nvPr>
        </p:nvSpPr>
        <p:spPr/>
        <p:txBody>
          <a:bodyPr/>
          <a:lstStyle/>
          <a:p>
            <a:r>
              <a:rPr lang="en-US" dirty="0"/>
              <a:t>Knowledge</a:t>
            </a:r>
          </a:p>
          <a:p>
            <a:r>
              <a:rPr lang="en-US" dirty="0"/>
              <a:t>Memorization</a:t>
            </a:r>
          </a:p>
          <a:p>
            <a:r>
              <a:rPr lang="en-US" dirty="0"/>
              <a:t>Factual recall</a:t>
            </a:r>
          </a:p>
          <a:p>
            <a:r>
              <a:rPr lang="en-US" dirty="0"/>
              <a:t>Pattern recognition</a:t>
            </a:r>
          </a:p>
        </p:txBody>
      </p:sp>
      <p:sp>
        <p:nvSpPr>
          <p:cNvPr id="5" name="Symbol zastępczy zawartości 4">
            <a:extLst>
              <a:ext uri="{FF2B5EF4-FFF2-40B4-BE49-F238E27FC236}">
                <a16:creationId xmlns:a16="http://schemas.microsoft.com/office/drawing/2014/main" id="{FB9FFD5E-FA74-3A4B-9E00-7755EF5145A8}"/>
              </a:ext>
            </a:extLst>
          </p:cNvPr>
          <p:cNvSpPr>
            <a:spLocks noGrp="1"/>
          </p:cNvSpPr>
          <p:nvPr>
            <p:ph sz="half" idx="2"/>
          </p:nvPr>
        </p:nvSpPr>
        <p:spPr/>
        <p:txBody>
          <a:bodyPr/>
          <a:lstStyle/>
          <a:p>
            <a:r>
              <a:rPr lang="en-US" dirty="0"/>
              <a:t>Problem solving</a:t>
            </a:r>
          </a:p>
          <a:p>
            <a:r>
              <a:rPr lang="en-US" dirty="0"/>
              <a:t>Critical thinking</a:t>
            </a:r>
          </a:p>
          <a:p>
            <a:endParaRPr lang="en-US" dirty="0"/>
          </a:p>
        </p:txBody>
      </p:sp>
    </p:spTree>
    <p:extLst>
      <p:ext uri="{BB962C8B-B14F-4D97-AF65-F5344CB8AC3E}">
        <p14:creationId xmlns:p14="http://schemas.microsoft.com/office/powerpoint/2010/main" val="341612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A78B0C-FC0D-6742-9B26-A770A3252C19}"/>
              </a:ext>
            </a:extLst>
          </p:cNvPr>
          <p:cNvSpPr>
            <a:spLocks noGrp="1"/>
          </p:cNvSpPr>
          <p:nvPr>
            <p:ph type="title"/>
          </p:nvPr>
        </p:nvSpPr>
        <p:spPr/>
        <p:txBody>
          <a:bodyPr/>
          <a:lstStyle/>
          <a:p>
            <a:r>
              <a:rPr lang="en-US" dirty="0"/>
              <a:t>Medical</a:t>
            </a:r>
            <a:r>
              <a:rPr lang="pl-PL" dirty="0"/>
              <a:t> </a:t>
            </a:r>
            <a:r>
              <a:rPr lang="en-US" dirty="0"/>
              <a:t>lectures</a:t>
            </a:r>
          </a:p>
        </p:txBody>
      </p:sp>
      <p:sp>
        <p:nvSpPr>
          <p:cNvPr id="3" name="Symbol zastępczy zawartości 2">
            <a:extLst>
              <a:ext uri="{FF2B5EF4-FFF2-40B4-BE49-F238E27FC236}">
                <a16:creationId xmlns:a16="http://schemas.microsoft.com/office/drawing/2014/main" id="{519E58D3-3534-F54A-B652-BA62550E2BBE}"/>
              </a:ext>
            </a:extLst>
          </p:cNvPr>
          <p:cNvSpPr>
            <a:spLocks noGrp="1"/>
          </p:cNvSpPr>
          <p:nvPr>
            <p:ph idx="1"/>
          </p:nvPr>
        </p:nvSpPr>
        <p:spPr/>
        <p:txBody>
          <a:bodyPr/>
          <a:lstStyle/>
          <a:p>
            <a:r>
              <a:rPr lang="en-US" dirty="0"/>
              <a:t>Traditional lecture</a:t>
            </a:r>
          </a:p>
          <a:p>
            <a:pPr lvl="1"/>
            <a:r>
              <a:rPr lang="en-US" dirty="0"/>
              <a:t>delivered live, in-person, and with no or minimal online component; typically limited student-lecturer interaction, </a:t>
            </a:r>
          </a:p>
          <a:p>
            <a:pPr lvl="1"/>
            <a:r>
              <a:rPr lang="en-US" dirty="0"/>
              <a:t>Design components: video, slide decks, and drawing on projector screen or blackboard</a:t>
            </a:r>
          </a:p>
          <a:p>
            <a:pPr lvl="1"/>
            <a:r>
              <a:rPr lang="en-US" dirty="0"/>
              <a:t>Interactivity: minimal (students ask questions, but do not influence lecture output or pace)</a:t>
            </a:r>
          </a:p>
          <a:p>
            <a:pPr lvl="1"/>
            <a:endParaRPr lang="en-US" dirty="0"/>
          </a:p>
          <a:p>
            <a:pPr lvl="1"/>
            <a:r>
              <a:rPr lang="en-US" dirty="0"/>
              <a:t>Can be delivered on-line, live</a:t>
            </a:r>
          </a:p>
          <a:p>
            <a:endParaRPr lang="en-US" dirty="0"/>
          </a:p>
        </p:txBody>
      </p:sp>
    </p:spTree>
    <p:extLst>
      <p:ext uri="{BB962C8B-B14F-4D97-AF65-F5344CB8AC3E}">
        <p14:creationId xmlns:p14="http://schemas.microsoft.com/office/powerpoint/2010/main" val="21805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477710-45DA-5B49-A305-E72BBE31039B}"/>
              </a:ext>
            </a:extLst>
          </p:cNvPr>
          <p:cNvSpPr>
            <a:spLocks noGrp="1"/>
          </p:cNvSpPr>
          <p:nvPr>
            <p:ph type="title"/>
          </p:nvPr>
        </p:nvSpPr>
        <p:spPr/>
        <p:txBody>
          <a:bodyPr/>
          <a:lstStyle/>
          <a:p>
            <a:r>
              <a:rPr lang="en-US"/>
              <a:t>Medical lectures</a:t>
            </a:r>
          </a:p>
        </p:txBody>
      </p:sp>
      <p:sp>
        <p:nvSpPr>
          <p:cNvPr id="3" name="Symbol zastępczy zawartości 2">
            <a:extLst>
              <a:ext uri="{FF2B5EF4-FFF2-40B4-BE49-F238E27FC236}">
                <a16:creationId xmlns:a16="http://schemas.microsoft.com/office/drawing/2014/main" id="{D90DE8DB-22A1-0645-BA41-2C24D2362B95}"/>
              </a:ext>
            </a:extLst>
          </p:cNvPr>
          <p:cNvSpPr>
            <a:spLocks noGrp="1"/>
          </p:cNvSpPr>
          <p:nvPr>
            <p:ph idx="1"/>
          </p:nvPr>
        </p:nvSpPr>
        <p:spPr/>
        <p:txBody>
          <a:bodyPr/>
          <a:lstStyle/>
          <a:p>
            <a:r>
              <a:rPr lang="en-US"/>
              <a:t>Online lecture</a:t>
            </a:r>
          </a:p>
          <a:p>
            <a:pPr lvl="1"/>
            <a:r>
              <a:rPr lang="en-US"/>
              <a:t>intended for students to independently watch online, at their own pace; defined by low student interaction with the teaching modality (in some ways akin to a traditional lecture except viewed online)</a:t>
            </a:r>
          </a:p>
          <a:p>
            <a:pPr lvl="1"/>
            <a:r>
              <a:rPr lang="en-US"/>
              <a:t>Design components: audio, slide decks, drawings on blackboard, talking head</a:t>
            </a:r>
          </a:p>
          <a:p>
            <a:pPr lvl="1"/>
            <a:r>
              <a:rPr lang="en-US"/>
              <a:t>Interactivity: low to minimal (students can control speed of lecture, rewind, and fast-forward)</a:t>
            </a:r>
          </a:p>
          <a:p>
            <a:endParaRPr lang="en-US"/>
          </a:p>
        </p:txBody>
      </p:sp>
    </p:spTree>
    <p:extLst>
      <p:ext uri="{BB962C8B-B14F-4D97-AF65-F5344CB8AC3E}">
        <p14:creationId xmlns:p14="http://schemas.microsoft.com/office/powerpoint/2010/main" val="262441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4446B1-DF34-F846-BE1A-55072167C557}"/>
              </a:ext>
            </a:extLst>
          </p:cNvPr>
          <p:cNvSpPr>
            <a:spLocks noGrp="1"/>
          </p:cNvSpPr>
          <p:nvPr>
            <p:ph type="title"/>
          </p:nvPr>
        </p:nvSpPr>
        <p:spPr/>
        <p:txBody>
          <a:bodyPr/>
          <a:lstStyle/>
          <a:p>
            <a:r>
              <a:rPr lang="en-US"/>
              <a:t>Medical lectures</a:t>
            </a:r>
          </a:p>
        </p:txBody>
      </p:sp>
      <p:sp>
        <p:nvSpPr>
          <p:cNvPr id="3" name="Symbol zastępczy zawartości 2">
            <a:extLst>
              <a:ext uri="{FF2B5EF4-FFF2-40B4-BE49-F238E27FC236}">
                <a16:creationId xmlns:a16="http://schemas.microsoft.com/office/drawing/2014/main" id="{C417AEA6-9626-0548-8BE0-AB99D0DADEC3}"/>
              </a:ext>
            </a:extLst>
          </p:cNvPr>
          <p:cNvSpPr>
            <a:spLocks noGrp="1"/>
          </p:cNvSpPr>
          <p:nvPr>
            <p:ph idx="1"/>
          </p:nvPr>
        </p:nvSpPr>
        <p:spPr/>
        <p:txBody>
          <a:bodyPr/>
          <a:lstStyle/>
          <a:p>
            <a:r>
              <a:rPr lang="en-US"/>
              <a:t>Online module</a:t>
            </a:r>
          </a:p>
          <a:p>
            <a:pPr lvl="1"/>
            <a:r>
              <a:rPr lang="en-US"/>
              <a:t>intended for students to independently complete online, at their own pace; involves interactivity, in which students “click through” the module or complete “drag and drop” or other activities</a:t>
            </a:r>
          </a:p>
          <a:p>
            <a:pPr lvl="1"/>
            <a:r>
              <a:rPr lang="en-US"/>
              <a:t>Design components: “click-through” modules, embedded exercises (eg, matching, multiple choice questions); may also include components of online lectures</a:t>
            </a:r>
          </a:p>
          <a:p>
            <a:pPr lvl="1"/>
            <a:r>
              <a:rPr lang="en-US"/>
              <a:t>Interactivity: moderate to high (students actively engage with the online interface)</a:t>
            </a:r>
          </a:p>
        </p:txBody>
      </p:sp>
    </p:spTree>
    <p:extLst>
      <p:ext uri="{BB962C8B-B14F-4D97-AF65-F5344CB8AC3E}">
        <p14:creationId xmlns:p14="http://schemas.microsoft.com/office/powerpoint/2010/main" val="1623338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40E83E-5C57-2E4B-A0A7-C1172E0F1329}"/>
              </a:ext>
            </a:extLst>
          </p:cNvPr>
          <p:cNvSpPr>
            <a:spLocks noGrp="1"/>
          </p:cNvSpPr>
          <p:nvPr>
            <p:ph type="title"/>
          </p:nvPr>
        </p:nvSpPr>
        <p:spPr/>
        <p:txBody>
          <a:bodyPr/>
          <a:lstStyle/>
          <a:p>
            <a:r>
              <a:rPr lang="en-US"/>
              <a:t>Flipped-classroom model</a:t>
            </a:r>
          </a:p>
        </p:txBody>
      </p:sp>
      <p:sp>
        <p:nvSpPr>
          <p:cNvPr id="3" name="Symbol zastępczy zawartości 2">
            <a:extLst>
              <a:ext uri="{FF2B5EF4-FFF2-40B4-BE49-F238E27FC236}">
                <a16:creationId xmlns:a16="http://schemas.microsoft.com/office/drawing/2014/main" id="{BAE1D863-9D97-D94C-B344-762BCD7134E7}"/>
              </a:ext>
            </a:extLst>
          </p:cNvPr>
          <p:cNvSpPr>
            <a:spLocks noGrp="1"/>
          </p:cNvSpPr>
          <p:nvPr>
            <p:ph idx="1"/>
          </p:nvPr>
        </p:nvSpPr>
        <p:spPr/>
        <p:txBody>
          <a:bodyPr/>
          <a:lstStyle/>
          <a:p>
            <a:r>
              <a:rPr lang="en-US"/>
              <a:t>Students learn the content at home, and then apply it during in-class exercises</a:t>
            </a:r>
          </a:p>
          <a:p>
            <a:r>
              <a:rPr lang="en-US"/>
              <a:t>Clinical exposure</a:t>
            </a:r>
          </a:p>
          <a:p>
            <a:r>
              <a:rPr lang="en-US"/>
              <a:t>Practical skills</a:t>
            </a:r>
          </a:p>
          <a:p>
            <a:endParaRPr lang="en-US"/>
          </a:p>
        </p:txBody>
      </p:sp>
    </p:spTree>
    <p:extLst>
      <p:ext uri="{BB962C8B-B14F-4D97-AF65-F5344CB8AC3E}">
        <p14:creationId xmlns:p14="http://schemas.microsoft.com/office/powerpoint/2010/main" val="1556383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FC2BD9-E027-1349-8D67-A6BABCE6494A}"/>
              </a:ext>
            </a:extLst>
          </p:cNvPr>
          <p:cNvSpPr>
            <a:spLocks noGrp="1"/>
          </p:cNvSpPr>
          <p:nvPr>
            <p:ph type="title"/>
          </p:nvPr>
        </p:nvSpPr>
        <p:spPr/>
        <p:txBody>
          <a:bodyPr/>
          <a:lstStyle/>
          <a:p>
            <a:r>
              <a:rPr lang="en-US" dirty="0"/>
              <a:t>Creation of the course</a:t>
            </a:r>
          </a:p>
        </p:txBody>
      </p:sp>
      <p:sp>
        <p:nvSpPr>
          <p:cNvPr id="3" name="Symbol zastępczy zawartości 2">
            <a:extLst>
              <a:ext uri="{FF2B5EF4-FFF2-40B4-BE49-F238E27FC236}">
                <a16:creationId xmlns:a16="http://schemas.microsoft.com/office/drawing/2014/main" id="{3ADB6080-0A0E-0240-A4B7-D7B40D75CD66}"/>
              </a:ext>
            </a:extLst>
          </p:cNvPr>
          <p:cNvSpPr>
            <a:spLocks noGrp="1"/>
          </p:cNvSpPr>
          <p:nvPr>
            <p:ph idx="1"/>
          </p:nvPr>
        </p:nvSpPr>
        <p:spPr>
          <a:xfrm>
            <a:off x="838200" y="1825625"/>
            <a:ext cx="10515600" cy="4090604"/>
          </a:xfrm>
        </p:spPr>
        <p:txBody>
          <a:bodyPr/>
          <a:lstStyle/>
          <a:p>
            <a:r>
              <a:rPr lang="en-US" dirty="0"/>
              <a:t>Learning objectives</a:t>
            </a:r>
          </a:p>
          <a:p>
            <a:r>
              <a:rPr lang="en-US" dirty="0"/>
              <a:t>Select the course content (what remove?)</a:t>
            </a:r>
          </a:p>
          <a:p>
            <a:r>
              <a:rPr lang="en-US" dirty="0"/>
              <a:t>Course plan (how to divide into small lectures, seminars etc.)</a:t>
            </a:r>
          </a:p>
          <a:p>
            <a:r>
              <a:rPr lang="en-US" dirty="0"/>
              <a:t>Effective delivery methods</a:t>
            </a:r>
          </a:p>
          <a:p>
            <a:r>
              <a:rPr lang="en-US" dirty="0"/>
              <a:t>Production phase</a:t>
            </a:r>
          </a:p>
          <a:p>
            <a:r>
              <a:rPr lang="en-US" dirty="0"/>
              <a:t>Setting up online</a:t>
            </a:r>
          </a:p>
          <a:p>
            <a:r>
              <a:rPr lang="en-US" dirty="0"/>
              <a:t>Checking the acquisition of specific skills, knowledge etc. (learning objectives)</a:t>
            </a:r>
          </a:p>
        </p:txBody>
      </p:sp>
    </p:spTree>
    <p:extLst>
      <p:ext uri="{BB962C8B-B14F-4D97-AF65-F5344CB8AC3E}">
        <p14:creationId xmlns:p14="http://schemas.microsoft.com/office/powerpoint/2010/main" val="3494404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43A62C-89D7-F84A-89C8-15806E9B56BA}"/>
              </a:ext>
            </a:extLst>
          </p:cNvPr>
          <p:cNvSpPr>
            <a:spLocks noGrp="1"/>
          </p:cNvSpPr>
          <p:nvPr>
            <p:ph type="title"/>
          </p:nvPr>
        </p:nvSpPr>
        <p:spPr/>
        <p:txBody>
          <a:bodyPr/>
          <a:lstStyle/>
          <a:p>
            <a:r>
              <a:rPr lang="en-US"/>
              <a:t>Module content</a:t>
            </a:r>
          </a:p>
        </p:txBody>
      </p:sp>
      <p:sp>
        <p:nvSpPr>
          <p:cNvPr id="3" name="Symbol zastępczy zawartości 2">
            <a:extLst>
              <a:ext uri="{FF2B5EF4-FFF2-40B4-BE49-F238E27FC236}">
                <a16:creationId xmlns:a16="http://schemas.microsoft.com/office/drawing/2014/main" id="{1A639DF6-46C6-F448-B927-A66B177680AA}"/>
              </a:ext>
            </a:extLst>
          </p:cNvPr>
          <p:cNvSpPr>
            <a:spLocks noGrp="1"/>
          </p:cNvSpPr>
          <p:nvPr>
            <p:ph idx="1"/>
          </p:nvPr>
        </p:nvSpPr>
        <p:spPr/>
        <p:txBody>
          <a:bodyPr>
            <a:normAutofit lnSpcReduction="10000"/>
          </a:bodyPr>
          <a:lstStyle/>
          <a:p>
            <a:r>
              <a:rPr lang="en-US" dirty="0"/>
              <a:t>Learning objectives</a:t>
            </a:r>
          </a:p>
          <a:p>
            <a:pPr lvl="1"/>
            <a:r>
              <a:rPr lang="en-US" dirty="0"/>
              <a:t>Don’t underestimate the importance of </a:t>
            </a:r>
            <a:r>
              <a:rPr lang="en-US" b="1" dirty="0"/>
              <a:t>learning outcomes</a:t>
            </a:r>
          </a:p>
          <a:p>
            <a:pPr lvl="1"/>
            <a:r>
              <a:rPr lang="pl-PL" dirty="0" err="1"/>
              <a:t>Because</a:t>
            </a:r>
            <a:r>
              <a:rPr lang="pl-PL" dirty="0"/>
              <a:t> </a:t>
            </a:r>
            <a:r>
              <a:rPr lang="pl-PL" i="1" dirty="0" err="1"/>
              <a:t>you</a:t>
            </a:r>
            <a:r>
              <a:rPr lang="pl-PL" dirty="0"/>
              <a:t> </a:t>
            </a:r>
            <a:r>
              <a:rPr lang="pl-PL" dirty="0" err="1"/>
              <a:t>know</a:t>
            </a:r>
            <a:r>
              <a:rPr lang="pl-PL" dirty="0"/>
              <a:t> </a:t>
            </a:r>
            <a:r>
              <a:rPr lang="pl-PL" dirty="0" err="1"/>
              <a:t>what</a:t>
            </a:r>
            <a:r>
              <a:rPr lang="pl-PL" dirty="0"/>
              <a:t> </a:t>
            </a:r>
            <a:r>
              <a:rPr lang="pl-PL" dirty="0" err="1"/>
              <a:t>your</a:t>
            </a:r>
            <a:r>
              <a:rPr lang="pl-PL" dirty="0"/>
              <a:t> </a:t>
            </a:r>
            <a:r>
              <a:rPr lang="pl-PL" dirty="0" err="1"/>
              <a:t>course</a:t>
            </a:r>
            <a:r>
              <a:rPr lang="pl-PL" dirty="0"/>
              <a:t> </a:t>
            </a:r>
            <a:r>
              <a:rPr lang="pl-PL" dirty="0" err="1"/>
              <a:t>will</a:t>
            </a:r>
            <a:r>
              <a:rPr lang="pl-PL" dirty="0"/>
              <a:t> </a:t>
            </a:r>
            <a:r>
              <a:rPr lang="pl-PL" dirty="0" err="1"/>
              <a:t>give</a:t>
            </a:r>
            <a:r>
              <a:rPr lang="pl-PL" dirty="0"/>
              <a:t> </a:t>
            </a:r>
            <a:r>
              <a:rPr lang="pl-PL" dirty="0" err="1"/>
              <a:t>your</a:t>
            </a:r>
            <a:r>
              <a:rPr lang="pl-PL" dirty="0"/>
              <a:t> </a:t>
            </a:r>
            <a:r>
              <a:rPr lang="pl-PL" dirty="0" err="1"/>
              <a:t>students</a:t>
            </a:r>
            <a:r>
              <a:rPr lang="pl-PL" dirty="0"/>
              <a:t>, </a:t>
            </a:r>
            <a:r>
              <a:rPr lang="pl-PL" dirty="0" err="1"/>
              <a:t>it</a:t>
            </a:r>
            <a:r>
              <a:rPr lang="pl-PL" dirty="0"/>
              <a:t> </a:t>
            </a:r>
            <a:r>
              <a:rPr lang="pl-PL" dirty="0" err="1"/>
              <a:t>does</a:t>
            </a:r>
            <a:r>
              <a:rPr lang="pl-PL" dirty="0"/>
              <a:t> not </a:t>
            </a:r>
            <a:r>
              <a:rPr lang="pl-PL" dirty="0" err="1"/>
              <a:t>mean</a:t>
            </a:r>
            <a:r>
              <a:rPr lang="pl-PL" dirty="0"/>
              <a:t> </a:t>
            </a:r>
            <a:r>
              <a:rPr lang="pl-PL" dirty="0" err="1"/>
              <a:t>that</a:t>
            </a:r>
            <a:r>
              <a:rPr lang="pl-PL" dirty="0"/>
              <a:t> </a:t>
            </a:r>
            <a:r>
              <a:rPr lang="pl-PL" dirty="0" err="1"/>
              <a:t>they</a:t>
            </a:r>
            <a:r>
              <a:rPr lang="pl-PL" dirty="0"/>
              <a:t> </a:t>
            </a:r>
            <a:r>
              <a:rPr lang="pl-PL" dirty="0" err="1"/>
              <a:t>will</a:t>
            </a:r>
            <a:r>
              <a:rPr lang="pl-PL" dirty="0"/>
              <a:t> </a:t>
            </a:r>
            <a:r>
              <a:rPr lang="pl-PL" dirty="0" err="1"/>
              <a:t>know</a:t>
            </a:r>
            <a:r>
              <a:rPr lang="pl-PL" dirty="0"/>
              <a:t>.</a:t>
            </a:r>
          </a:p>
          <a:p>
            <a:pPr lvl="1"/>
            <a:r>
              <a:rPr lang="pl-PL" dirty="0" err="1"/>
              <a:t>If</a:t>
            </a:r>
            <a:r>
              <a:rPr lang="pl-PL" dirty="0"/>
              <a:t> </a:t>
            </a:r>
            <a:r>
              <a:rPr lang="pl-PL" dirty="0" err="1"/>
              <a:t>your</a:t>
            </a:r>
            <a:r>
              <a:rPr lang="pl-PL" dirty="0"/>
              <a:t> </a:t>
            </a:r>
            <a:r>
              <a:rPr lang="pl-PL" dirty="0" err="1"/>
              <a:t>students</a:t>
            </a:r>
            <a:r>
              <a:rPr lang="pl-PL" dirty="0"/>
              <a:t> </a:t>
            </a:r>
            <a:r>
              <a:rPr lang="pl-PL" dirty="0" err="1"/>
              <a:t>don’t</a:t>
            </a:r>
            <a:r>
              <a:rPr lang="pl-PL" dirty="0"/>
              <a:t> </a:t>
            </a:r>
            <a:r>
              <a:rPr lang="pl-PL" dirty="0" err="1"/>
              <a:t>know</a:t>
            </a:r>
            <a:r>
              <a:rPr lang="pl-PL" dirty="0"/>
              <a:t> HOW </a:t>
            </a:r>
            <a:r>
              <a:rPr lang="pl-PL" dirty="0" err="1"/>
              <a:t>your</a:t>
            </a:r>
            <a:r>
              <a:rPr lang="pl-PL" dirty="0"/>
              <a:t> </a:t>
            </a:r>
            <a:r>
              <a:rPr lang="pl-PL" dirty="0" err="1"/>
              <a:t>course</a:t>
            </a:r>
            <a:r>
              <a:rPr lang="pl-PL" dirty="0"/>
              <a:t> </a:t>
            </a:r>
            <a:r>
              <a:rPr lang="pl-PL" dirty="0" err="1"/>
              <a:t>is</a:t>
            </a:r>
            <a:r>
              <a:rPr lang="pl-PL" dirty="0"/>
              <a:t> </a:t>
            </a:r>
            <a:r>
              <a:rPr lang="pl-PL" dirty="0" err="1"/>
              <a:t>going</a:t>
            </a:r>
            <a:r>
              <a:rPr lang="pl-PL" dirty="0"/>
              <a:t> to </a:t>
            </a:r>
            <a:r>
              <a:rPr lang="pl-PL" dirty="0" err="1"/>
              <a:t>help</a:t>
            </a:r>
            <a:r>
              <a:rPr lang="pl-PL" dirty="0"/>
              <a:t> </a:t>
            </a:r>
            <a:r>
              <a:rPr lang="pl-PL" dirty="0" err="1"/>
              <a:t>them</a:t>
            </a:r>
            <a:r>
              <a:rPr lang="pl-PL" dirty="0"/>
              <a:t>, </a:t>
            </a:r>
            <a:r>
              <a:rPr lang="pl-PL" dirty="0" err="1"/>
              <a:t>they</a:t>
            </a:r>
            <a:r>
              <a:rPr lang="pl-PL" dirty="0"/>
              <a:t> </a:t>
            </a:r>
            <a:r>
              <a:rPr lang="pl-PL" dirty="0" err="1"/>
              <a:t>are</a:t>
            </a:r>
            <a:r>
              <a:rPr lang="pl-PL" dirty="0"/>
              <a:t> </a:t>
            </a:r>
            <a:r>
              <a:rPr lang="pl-PL" dirty="0" err="1"/>
              <a:t>unlikely</a:t>
            </a:r>
            <a:r>
              <a:rPr lang="pl-PL" dirty="0"/>
              <a:t> to </a:t>
            </a:r>
            <a:r>
              <a:rPr lang="pl-PL" dirty="0" err="1"/>
              <a:t>enroll</a:t>
            </a:r>
            <a:r>
              <a:rPr lang="pl-PL" dirty="0"/>
              <a:t> in </a:t>
            </a:r>
            <a:r>
              <a:rPr lang="pl-PL" dirty="0" err="1"/>
              <a:t>it</a:t>
            </a:r>
            <a:r>
              <a:rPr lang="pl-PL" dirty="0"/>
              <a:t>.</a:t>
            </a:r>
          </a:p>
          <a:p>
            <a:r>
              <a:rPr lang="pl-PL" dirty="0"/>
              <a:t>Learning </a:t>
            </a:r>
            <a:r>
              <a:rPr lang="pl-PL" dirty="0" err="1"/>
              <a:t>outcomes</a:t>
            </a:r>
            <a:r>
              <a:rPr lang="pl-PL" dirty="0"/>
              <a:t> </a:t>
            </a:r>
            <a:r>
              <a:rPr lang="pl-PL" dirty="0" err="1"/>
              <a:t>clearly</a:t>
            </a:r>
            <a:r>
              <a:rPr lang="pl-PL" dirty="0"/>
              <a:t> </a:t>
            </a:r>
            <a:r>
              <a:rPr lang="pl-PL" dirty="0" err="1"/>
              <a:t>explain</a:t>
            </a:r>
            <a:r>
              <a:rPr lang="pl-PL" dirty="0"/>
              <a:t>, with </a:t>
            </a:r>
            <a:r>
              <a:rPr lang="pl-PL" dirty="0" err="1"/>
              <a:t>measurable</a:t>
            </a:r>
            <a:r>
              <a:rPr lang="pl-PL" dirty="0"/>
              <a:t> </a:t>
            </a:r>
            <a:r>
              <a:rPr lang="pl-PL" dirty="0" err="1"/>
              <a:t>verbs</a:t>
            </a:r>
            <a:r>
              <a:rPr lang="pl-PL" dirty="0"/>
              <a:t>, </a:t>
            </a:r>
            <a:r>
              <a:rPr lang="pl-PL" dirty="0" err="1"/>
              <a:t>what</a:t>
            </a:r>
            <a:r>
              <a:rPr lang="pl-PL" dirty="0"/>
              <a:t> the </a:t>
            </a:r>
            <a:r>
              <a:rPr lang="pl-PL" dirty="0" err="1"/>
              <a:t>learner</a:t>
            </a:r>
            <a:r>
              <a:rPr lang="pl-PL" dirty="0"/>
              <a:t> </a:t>
            </a:r>
            <a:r>
              <a:rPr lang="pl-PL" dirty="0" err="1"/>
              <a:t>will</a:t>
            </a:r>
            <a:r>
              <a:rPr lang="pl-PL" dirty="0"/>
              <a:t> be </a:t>
            </a:r>
            <a:r>
              <a:rPr lang="pl-PL" dirty="0" err="1"/>
              <a:t>able</a:t>
            </a:r>
            <a:r>
              <a:rPr lang="pl-PL" dirty="0"/>
              <a:t> to do, </a:t>
            </a:r>
            <a:r>
              <a:rPr lang="pl-PL" dirty="0" err="1"/>
              <a:t>know</a:t>
            </a:r>
            <a:r>
              <a:rPr lang="pl-PL" dirty="0"/>
              <a:t> and </a:t>
            </a:r>
            <a:r>
              <a:rPr lang="pl-PL" dirty="0" err="1"/>
              <a:t>feel</a:t>
            </a:r>
            <a:r>
              <a:rPr lang="pl-PL" dirty="0"/>
              <a:t> by the end of </a:t>
            </a:r>
            <a:r>
              <a:rPr lang="pl-PL" dirty="0" err="1"/>
              <a:t>your</a:t>
            </a:r>
            <a:r>
              <a:rPr lang="pl-PL" dirty="0"/>
              <a:t> </a:t>
            </a:r>
            <a:r>
              <a:rPr lang="pl-PL" dirty="0" err="1"/>
              <a:t>course</a:t>
            </a:r>
            <a:r>
              <a:rPr lang="pl-PL" dirty="0"/>
              <a:t>.</a:t>
            </a:r>
          </a:p>
          <a:p>
            <a:pPr lvl="1"/>
            <a:r>
              <a:rPr lang="pl-PL" dirty="0" err="1"/>
              <a:t>What</a:t>
            </a:r>
            <a:r>
              <a:rPr lang="pl-PL" dirty="0"/>
              <a:t> </a:t>
            </a:r>
            <a:r>
              <a:rPr lang="pl-PL" dirty="0" err="1"/>
              <a:t>skills</a:t>
            </a:r>
            <a:r>
              <a:rPr lang="pl-PL" dirty="0"/>
              <a:t> </a:t>
            </a:r>
            <a:r>
              <a:rPr lang="pl-PL" dirty="0" err="1"/>
              <a:t>will</a:t>
            </a:r>
            <a:r>
              <a:rPr lang="pl-PL" dirty="0"/>
              <a:t> </a:t>
            </a:r>
            <a:r>
              <a:rPr lang="pl-PL" dirty="0" err="1"/>
              <a:t>they</a:t>
            </a:r>
            <a:r>
              <a:rPr lang="pl-PL" dirty="0"/>
              <a:t> be </a:t>
            </a:r>
            <a:r>
              <a:rPr lang="pl-PL" dirty="0" err="1"/>
              <a:t>able</a:t>
            </a:r>
            <a:r>
              <a:rPr lang="pl-PL" dirty="0"/>
              <a:t> to </a:t>
            </a:r>
            <a:r>
              <a:rPr lang="pl-PL" dirty="0" err="1"/>
              <a:t>demonstrate</a:t>
            </a:r>
            <a:r>
              <a:rPr lang="pl-PL" dirty="0"/>
              <a:t>?</a:t>
            </a:r>
          </a:p>
          <a:p>
            <a:pPr lvl="1"/>
            <a:r>
              <a:rPr lang="pl-PL" dirty="0" err="1"/>
              <a:t>What</a:t>
            </a:r>
            <a:r>
              <a:rPr lang="pl-PL" dirty="0"/>
              <a:t> </a:t>
            </a:r>
            <a:r>
              <a:rPr lang="pl-PL" dirty="0" err="1"/>
              <a:t>new</a:t>
            </a:r>
            <a:r>
              <a:rPr lang="pl-PL" dirty="0"/>
              <a:t> </a:t>
            </a:r>
            <a:r>
              <a:rPr lang="pl-PL" dirty="0" err="1"/>
              <a:t>knowledge</a:t>
            </a:r>
            <a:r>
              <a:rPr lang="pl-PL" dirty="0"/>
              <a:t> </a:t>
            </a:r>
            <a:r>
              <a:rPr lang="pl-PL" dirty="0" err="1"/>
              <a:t>will</a:t>
            </a:r>
            <a:r>
              <a:rPr lang="pl-PL" dirty="0"/>
              <a:t> </a:t>
            </a:r>
            <a:r>
              <a:rPr lang="pl-PL" dirty="0" err="1"/>
              <a:t>they</a:t>
            </a:r>
            <a:r>
              <a:rPr lang="pl-PL" dirty="0"/>
              <a:t> </a:t>
            </a:r>
            <a:r>
              <a:rPr lang="pl-PL" dirty="0" err="1"/>
              <a:t>have</a:t>
            </a:r>
            <a:r>
              <a:rPr lang="pl-PL" dirty="0"/>
              <a:t> </a:t>
            </a:r>
            <a:r>
              <a:rPr lang="pl-PL" dirty="0" err="1"/>
              <a:t>obtained</a:t>
            </a:r>
            <a:r>
              <a:rPr lang="pl-PL" dirty="0"/>
              <a:t>?</a:t>
            </a:r>
          </a:p>
          <a:p>
            <a:pPr lvl="1"/>
            <a:r>
              <a:rPr lang="pl-PL" dirty="0" err="1"/>
              <a:t>What</a:t>
            </a:r>
            <a:r>
              <a:rPr lang="pl-PL" dirty="0"/>
              <a:t> </a:t>
            </a:r>
            <a:r>
              <a:rPr lang="pl-PL" dirty="0" err="1"/>
              <a:t>feelings</a:t>
            </a:r>
            <a:r>
              <a:rPr lang="pl-PL" dirty="0"/>
              <a:t> </a:t>
            </a:r>
            <a:r>
              <a:rPr lang="pl-PL" dirty="0" err="1"/>
              <a:t>will</a:t>
            </a:r>
            <a:r>
              <a:rPr lang="pl-PL" dirty="0"/>
              <a:t> </a:t>
            </a:r>
            <a:r>
              <a:rPr lang="pl-PL" dirty="0" err="1"/>
              <a:t>they</a:t>
            </a:r>
            <a:r>
              <a:rPr lang="pl-PL" dirty="0"/>
              <a:t> </a:t>
            </a:r>
            <a:r>
              <a:rPr lang="pl-PL" dirty="0" err="1"/>
              <a:t>have</a:t>
            </a:r>
            <a:r>
              <a:rPr lang="pl-PL" dirty="0"/>
              <a:t> </a:t>
            </a:r>
            <a:r>
              <a:rPr lang="pl-PL" dirty="0" err="1"/>
              <a:t>moved</a:t>
            </a:r>
            <a:r>
              <a:rPr lang="pl-PL" dirty="0"/>
              <a:t> </a:t>
            </a:r>
            <a:r>
              <a:rPr lang="pl-PL" dirty="0" err="1"/>
              <a:t>away</a:t>
            </a:r>
            <a:r>
              <a:rPr lang="pl-PL" dirty="0"/>
              <a:t> from </a:t>
            </a:r>
            <a:r>
              <a:rPr lang="pl-PL" dirty="0" err="1"/>
              <a:t>or</a:t>
            </a:r>
            <a:r>
              <a:rPr lang="pl-PL" dirty="0"/>
              <a:t> to?</a:t>
            </a:r>
          </a:p>
          <a:p>
            <a:pPr lvl="1"/>
            <a:endParaRPr lang="en-US" dirty="0"/>
          </a:p>
        </p:txBody>
      </p:sp>
    </p:spTree>
    <p:extLst>
      <p:ext uri="{BB962C8B-B14F-4D97-AF65-F5344CB8AC3E}">
        <p14:creationId xmlns:p14="http://schemas.microsoft.com/office/powerpoint/2010/main" val="2086524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7BDDBB-C018-BA4C-9AEA-B29D0B7D6041}"/>
              </a:ext>
            </a:extLst>
          </p:cNvPr>
          <p:cNvSpPr>
            <a:spLocks noGrp="1"/>
          </p:cNvSpPr>
          <p:nvPr>
            <p:ph type="title"/>
          </p:nvPr>
        </p:nvSpPr>
        <p:spPr/>
        <p:txBody>
          <a:bodyPr/>
          <a:lstStyle/>
          <a:p>
            <a:r>
              <a:rPr lang="en-US" dirty="0"/>
              <a:t>Selection of lecture/course content</a:t>
            </a:r>
          </a:p>
        </p:txBody>
      </p:sp>
      <p:sp>
        <p:nvSpPr>
          <p:cNvPr id="3" name="Symbol zastępczy zawartości 2">
            <a:extLst>
              <a:ext uri="{FF2B5EF4-FFF2-40B4-BE49-F238E27FC236}">
                <a16:creationId xmlns:a16="http://schemas.microsoft.com/office/drawing/2014/main" id="{B9F13AC3-19C6-5D41-91FA-79E1673CB116}"/>
              </a:ext>
            </a:extLst>
          </p:cNvPr>
          <p:cNvSpPr>
            <a:spLocks noGrp="1"/>
          </p:cNvSpPr>
          <p:nvPr>
            <p:ph idx="1"/>
          </p:nvPr>
        </p:nvSpPr>
        <p:spPr/>
        <p:txBody>
          <a:bodyPr>
            <a:normAutofit/>
          </a:bodyPr>
          <a:lstStyle/>
          <a:p>
            <a:pPr marL="0" indent="0">
              <a:buNone/>
            </a:pPr>
            <a:endParaRPr lang="en-US" dirty="0"/>
          </a:p>
          <a:p>
            <a:r>
              <a:rPr lang="en-US" dirty="0"/>
              <a:t>Literature-driven development of content (</a:t>
            </a:r>
            <a:r>
              <a:rPr lang="en-US" dirty="0" err="1"/>
              <a:t>eg</a:t>
            </a:r>
            <a:r>
              <a:rPr lang="en-US" dirty="0"/>
              <a:t>, 6-step approach to curriculum development)</a:t>
            </a:r>
          </a:p>
          <a:p>
            <a:r>
              <a:rPr lang="en-US" dirty="0"/>
              <a:t>Faculty or expert selection of content</a:t>
            </a:r>
          </a:p>
          <a:p>
            <a:r>
              <a:rPr lang="en-US" dirty="0"/>
              <a:t>Medical student consultation	</a:t>
            </a:r>
          </a:p>
          <a:p>
            <a:endParaRPr lang="en-US" dirty="0"/>
          </a:p>
        </p:txBody>
      </p:sp>
    </p:spTree>
    <p:extLst>
      <p:ext uri="{BB962C8B-B14F-4D97-AF65-F5344CB8AC3E}">
        <p14:creationId xmlns:p14="http://schemas.microsoft.com/office/powerpoint/2010/main" val="1172472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7BDDBB-C018-BA4C-9AEA-B29D0B7D6041}"/>
              </a:ext>
            </a:extLst>
          </p:cNvPr>
          <p:cNvSpPr>
            <a:spLocks noGrp="1"/>
          </p:cNvSpPr>
          <p:nvPr>
            <p:ph type="title"/>
          </p:nvPr>
        </p:nvSpPr>
        <p:spPr/>
        <p:txBody>
          <a:bodyPr/>
          <a:lstStyle/>
          <a:p>
            <a:r>
              <a:rPr lang="en-US"/>
              <a:t>Lecture development</a:t>
            </a:r>
          </a:p>
        </p:txBody>
      </p:sp>
      <p:sp>
        <p:nvSpPr>
          <p:cNvPr id="3" name="Symbol zastępczy zawartości 2">
            <a:extLst>
              <a:ext uri="{FF2B5EF4-FFF2-40B4-BE49-F238E27FC236}">
                <a16:creationId xmlns:a16="http://schemas.microsoft.com/office/drawing/2014/main" id="{B9F13AC3-19C6-5D41-91FA-79E1673CB116}"/>
              </a:ext>
            </a:extLst>
          </p:cNvPr>
          <p:cNvSpPr>
            <a:spLocks noGrp="1"/>
          </p:cNvSpPr>
          <p:nvPr>
            <p:ph idx="1"/>
          </p:nvPr>
        </p:nvSpPr>
        <p:spPr>
          <a:xfrm>
            <a:off x="838200" y="2472267"/>
            <a:ext cx="10515600" cy="3704696"/>
          </a:xfrm>
        </p:spPr>
        <p:txBody>
          <a:bodyPr>
            <a:normAutofit/>
          </a:bodyPr>
          <a:lstStyle/>
          <a:p>
            <a:r>
              <a:rPr lang="en-US" dirty="0"/>
              <a:t>Developed from live lectures or recordings of live lectures	</a:t>
            </a:r>
          </a:p>
          <a:p>
            <a:r>
              <a:rPr lang="en-US" dirty="0"/>
              <a:t>Consideration of multimedia design principles</a:t>
            </a:r>
          </a:p>
        </p:txBody>
      </p:sp>
    </p:spTree>
    <p:extLst>
      <p:ext uri="{BB962C8B-B14F-4D97-AF65-F5344CB8AC3E}">
        <p14:creationId xmlns:p14="http://schemas.microsoft.com/office/powerpoint/2010/main" val="432624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028C2F1-82BD-56C7-315D-762AA44B4B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4" r="-2" b="-2"/>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1039" name="Group 103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034" name="Freeform: Shape 103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037" name="Freeform: Shape 103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pole tekstowe 2">
            <a:extLst>
              <a:ext uri="{FF2B5EF4-FFF2-40B4-BE49-F238E27FC236}">
                <a16:creationId xmlns:a16="http://schemas.microsoft.com/office/drawing/2014/main" id="{F16ACCCF-0A93-D76F-66FB-FCD1A72A5EF9}"/>
              </a:ext>
            </a:extLst>
          </p:cNvPr>
          <p:cNvSpPr txBox="1"/>
          <p:nvPr/>
        </p:nvSpPr>
        <p:spPr>
          <a:xfrm>
            <a:off x="865486" y="4256419"/>
            <a:ext cx="10496546" cy="230696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0" i="0" u="none" strike="noStrike" dirty="0">
                <a:solidFill>
                  <a:schemeClr val="tx2"/>
                </a:solidFill>
                <a:effectLst/>
              </a:rPr>
              <a:t>The Jagiellonian University is the oldest higher education institution in Poland and one of the oldest in Europe. It was founded on 12 May 1364 by the Polish king Casimir the Great. The </a:t>
            </a:r>
            <a:r>
              <a:rPr lang="en-US" sz="2400" b="0" i="0" u="none" strike="noStrike" dirty="0" err="1">
                <a:solidFill>
                  <a:schemeClr val="tx2"/>
                </a:solidFill>
                <a:effectLst/>
              </a:rPr>
              <a:t>Studium</a:t>
            </a:r>
            <a:r>
              <a:rPr lang="en-US" sz="2400" b="0" i="0" u="none" strike="noStrike" dirty="0">
                <a:solidFill>
                  <a:schemeClr val="tx2"/>
                </a:solidFill>
                <a:effectLst/>
              </a:rPr>
              <a:t> </a:t>
            </a:r>
            <a:r>
              <a:rPr lang="en-US" sz="2400" b="0" i="0" u="none" strike="noStrike" dirty="0" err="1">
                <a:solidFill>
                  <a:schemeClr val="tx2"/>
                </a:solidFill>
                <a:effectLst/>
              </a:rPr>
              <a:t>Generale</a:t>
            </a:r>
            <a:r>
              <a:rPr lang="en-US" sz="2400" b="0" i="0" u="none" strike="noStrike" dirty="0">
                <a:solidFill>
                  <a:schemeClr val="tx2"/>
                </a:solidFill>
                <a:effectLst/>
              </a:rPr>
              <a:t> – as the University was then called – comprised three faculties: of liberal arts, medicine and law. </a:t>
            </a:r>
            <a:endParaRPr lang="en-US" sz="2400" dirty="0">
              <a:solidFill>
                <a:schemeClr val="tx2"/>
              </a:solidFill>
            </a:endParaRPr>
          </a:p>
        </p:txBody>
      </p:sp>
    </p:spTree>
    <p:extLst>
      <p:ext uri="{BB962C8B-B14F-4D97-AF65-F5344CB8AC3E}">
        <p14:creationId xmlns:p14="http://schemas.microsoft.com/office/powerpoint/2010/main" val="126823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8C6D7BAF-9731-1646-90C4-1CA20F16ABB4}"/>
              </a:ext>
            </a:extLst>
          </p:cNvPr>
          <p:cNvPicPr>
            <a:picLocks noChangeAspect="1"/>
          </p:cNvPicPr>
          <p:nvPr/>
        </p:nvPicPr>
        <p:blipFill>
          <a:blip r:embed="rId2"/>
          <a:stretch>
            <a:fillRect/>
          </a:stretch>
        </p:blipFill>
        <p:spPr>
          <a:xfrm>
            <a:off x="313558" y="120607"/>
            <a:ext cx="11734800" cy="2582835"/>
          </a:xfrm>
          <a:prstGeom prst="rect">
            <a:avLst/>
          </a:prstGeom>
        </p:spPr>
      </p:pic>
      <p:pic>
        <p:nvPicPr>
          <p:cNvPr id="7" name="Obraz 6">
            <a:extLst>
              <a:ext uri="{FF2B5EF4-FFF2-40B4-BE49-F238E27FC236}">
                <a16:creationId xmlns:a16="http://schemas.microsoft.com/office/drawing/2014/main" id="{0F02B24A-E3D8-5645-BDCA-44ED3D63953D}"/>
              </a:ext>
            </a:extLst>
          </p:cNvPr>
          <p:cNvPicPr>
            <a:picLocks noChangeAspect="1"/>
          </p:cNvPicPr>
          <p:nvPr/>
        </p:nvPicPr>
        <p:blipFill>
          <a:blip r:embed="rId3"/>
          <a:stretch>
            <a:fillRect/>
          </a:stretch>
        </p:blipFill>
        <p:spPr>
          <a:xfrm>
            <a:off x="548640" y="2779736"/>
            <a:ext cx="11094720" cy="2854521"/>
          </a:xfrm>
          <a:prstGeom prst="rect">
            <a:avLst/>
          </a:prstGeom>
        </p:spPr>
      </p:pic>
    </p:spTree>
    <p:extLst>
      <p:ext uri="{BB962C8B-B14F-4D97-AF65-F5344CB8AC3E}">
        <p14:creationId xmlns:p14="http://schemas.microsoft.com/office/powerpoint/2010/main" val="721903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E4F767A-859E-5745-960D-44D1B6E7682E}"/>
              </a:ext>
            </a:extLst>
          </p:cNvPr>
          <p:cNvPicPr>
            <a:picLocks noChangeAspect="1"/>
          </p:cNvPicPr>
          <p:nvPr/>
        </p:nvPicPr>
        <p:blipFill>
          <a:blip r:embed="rId2"/>
          <a:stretch>
            <a:fillRect/>
          </a:stretch>
        </p:blipFill>
        <p:spPr>
          <a:xfrm>
            <a:off x="769931" y="42907"/>
            <a:ext cx="10385215" cy="5687665"/>
          </a:xfrm>
          <a:prstGeom prst="rect">
            <a:avLst/>
          </a:prstGeom>
        </p:spPr>
      </p:pic>
    </p:spTree>
    <p:extLst>
      <p:ext uri="{BB962C8B-B14F-4D97-AF65-F5344CB8AC3E}">
        <p14:creationId xmlns:p14="http://schemas.microsoft.com/office/powerpoint/2010/main" val="2465402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4B6529-157F-D74E-9DDB-3CDC113BCDCD}"/>
              </a:ext>
            </a:extLst>
          </p:cNvPr>
          <p:cNvSpPr>
            <a:spLocks noGrp="1"/>
          </p:cNvSpPr>
          <p:nvPr>
            <p:ph type="title"/>
          </p:nvPr>
        </p:nvSpPr>
        <p:spPr/>
        <p:txBody>
          <a:bodyPr/>
          <a:lstStyle/>
          <a:p>
            <a:r>
              <a:rPr lang="en-US"/>
              <a:t>Treatment of hypovolemic shock</a:t>
            </a:r>
          </a:p>
        </p:txBody>
      </p:sp>
      <p:sp>
        <p:nvSpPr>
          <p:cNvPr id="3" name="Symbol zastępczy zawartości 2">
            <a:extLst>
              <a:ext uri="{FF2B5EF4-FFF2-40B4-BE49-F238E27FC236}">
                <a16:creationId xmlns:a16="http://schemas.microsoft.com/office/drawing/2014/main" id="{D4CCA3D3-1603-2148-8766-B748D8042940}"/>
              </a:ext>
            </a:extLst>
          </p:cNvPr>
          <p:cNvSpPr>
            <a:spLocks noGrp="1"/>
          </p:cNvSpPr>
          <p:nvPr>
            <p:ph idx="1"/>
          </p:nvPr>
        </p:nvSpPr>
        <p:spPr/>
        <p:txBody>
          <a:bodyPr/>
          <a:lstStyle/>
          <a:p>
            <a:r>
              <a:rPr lang="en-US"/>
              <a:t>Crystaloids</a:t>
            </a:r>
          </a:p>
          <a:p>
            <a:pPr lvl="1"/>
            <a:r>
              <a:rPr lang="en-US"/>
              <a:t>0.9%NaCl</a:t>
            </a:r>
          </a:p>
          <a:p>
            <a:pPr lvl="1"/>
            <a:r>
              <a:rPr lang="en-US"/>
              <a:t>Ringer solution</a:t>
            </a:r>
          </a:p>
          <a:p>
            <a:pPr lvl="1"/>
            <a:r>
              <a:rPr lang="en-US"/>
              <a:t>5% glucose</a:t>
            </a:r>
          </a:p>
          <a:p>
            <a:r>
              <a:rPr lang="en-US"/>
              <a:t>Colloids</a:t>
            </a:r>
          </a:p>
          <a:p>
            <a:pPr lvl="1"/>
            <a:r>
              <a:rPr lang="en-US"/>
              <a:t>Albumin</a:t>
            </a:r>
          </a:p>
          <a:p>
            <a:pPr lvl="1"/>
            <a:r>
              <a:rPr lang="en-US"/>
              <a:t>Synthetic colloids</a:t>
            </a:r>
          </a:p>
          <a:p>
            <a:r>
              <a:rPr lang="en-US"/>
              <a:t>Blood and blood products</a:t>
            </a:r>
          </a:p>
        </p:txBody>
      </p:sp>
    </p:spTree>
    <p:extLst>
      <p:ext uri="{BB962C8B-B14F-4D97-AF65-F5344CB8AC3E}">
        <p14:creationId xmlns:p14="http://schemas.microsoft.com/office/powerpoint/2010/main" val="2565509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4B6529-157F-D74E-9DDB-3CDC113BCDCD}"/>
              </a:ext>
            </a:extLst>
          </p:cNvPr>
          <p:cNvSpPr>
            <a:spLocks noGrp="1"/>
          </p:cNvSpPr>
          <p:nvPr>
            <p:ph type="title"/>
          </p:nvPr>
        </p:nvSpPr>
        <p:spPr/>
        <p:txBody>
          <a:bodyPr/>
          <a:lstStyle/>
          <a:p>
            <a:r>
              <a:rPr lang="en-US"/>
              <a:t>Treatment of hypovolemic shock</a:t>
            </a:r>
          </a:p>
        </p:txBody>
      </p:sp>
      <p:sp>
        <p:nvSpPr>
          <p:cNvPr id="3" name="Symbol zastępczy zawartości 2">
            <a:extLst>
              <a:ext uri="{FF2B5EF4-FFF2-40B4-BE49-F238E27FC236}">
                <a16:creationId xmlns:a16="http://schemas.microsoft.com/office/drawing/2014/main" id="{D4CCA3D3-1603-2148-8766-B748D8042940}"/>
              </a:ext>
            </a:extLst>
          </p:cNvPr>
          <p:cNvSpPr>
            <a:spLocks noGrp="1"/>
          </p:cNvSpPr>
          <p:nvPr>
            <p:ph idx="1"/>
          </p:nvPr>
        </p:nvSpPr>
        <p:spPr>
          <a:xfrm>
            <a:off x="1835646" y="2170247"/>
            <a:ext cx="2647258" cy="856615"/>
          </a:xfrm>
        </p:spPr>
        <p:txBody>
          <a:bodyPr>
            <a:normAutofit/>
          </a:bodyPr>
          <a:lstStyle/>
          <a:p>
            <a:pPr marL="0" indent="0">
              <a:buNone/>
            </a:pPr>
            <a:r>
              <a:rPr lang="en-US"/>
              <a:t>Crystaloids</a:t>
            </a:r>
          </a:p>
        </p:txBody>
      </p:sp>
      <p:pic>
        <p:nvPicPr>
          <p:cNvPr id="1026" name="Picture 2" descr="Saline (medicine) - Wikipedia">
            <a:extLst>
              <a:ext uri="{FF2B5EF4-FFF2-40B4-BE49-F238E27FC236}">
                <a16:creationId xmlns:a16="http://schemas.microsoft.com/office/drawing/2014/main" id="{B39A2CC4-AAAD-9843-AEEA-AB50C991C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84" y="3026862"/>
            <a:ext cx="1824966" cy="3466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ukoza 5% | Płyny infuzyjne | Sklep Praxisdienst">
            <a:extLst>
              <a:ext uri="{FF2B5EF4-FFF2-40B4-BE49-F238E27FC236}">
                <a16:creationId xmlns:a16="http://schemas.microsoft.com/office/drawing/2014/main" id="{7908A20A-C2ED-144F-9D8A-E442DFF396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7" r="28195"/>
          <a:stretch/>
        </p:blipFill>
        <p:spPr bwMode="auto">
          <a:xfrm>
            <a:off x="2243350" y="2933280"/>
            <a:ext cx="1503573" cy="3559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łyn Ringera z mleczanami Fresenius KabiClear - Fresenius Kabi Polska">
            <a:extLst>
              <a:ext uri="{FF2B5EF4-FFF2-40B4-BE49-F238E27FC236}">
                <a16:creationId xmlns:a16="http://schemas.microsoft.com/office/drawing/2014/main" id="{BAD18001-C068-C34E-9525-73D1916D06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500" r="38250"/>
          <a:stretch/>
        </p:blipFill>
        <p:spPr bwMode="auto">
          <a:xfrm>
            <a:off x="3738755" y="3100256"/>
            <a:ext cx="1833134" cy="3225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remost Healthcare – Albunorm">
            <a:extLst>
              <a:ext uri="{FF2B5EF4-FFF2-40B4-BE49-F238E27FC236}">
                <a16:creationId xmlns:a16="http://schemas.microsoft.com/office/drawing/2014/main" id="{199A1364-C6E3-9C44-AF41-D42FFECFDC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733163" y="2826605"/>
            <a:ext cx="1833135" cy="36662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d Blood Cells | Blood Transfusion Services | UTMB Home">
            <a:extLst>
              <a:ext uri="{FF2B5EF4-FFF2-40B4-BE49-F238E27FC236}">
                <a16:creationId xmlns:a16="http://schemas.microsoft.com/office/drawing/2014/main" id="{6827803A-6991-2541-99AF-0400AC0642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2665" y="3785897"/>
            <a:ext cx="1905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CC180333-D741-544D-BD8D-F4D750F63503}"/>
              </a:ext>
            </a:extLst>
          </p:cNvPr>
          <p:cNvSpPr txBox="1"/>
          <p:nvPr/>
        </p:nvSpPr>
        <p:spPr>
          <a:xfrm>
            <a:off x="6733163" y="2170247"/>
            <a:ext cx="1833135" cy="523220"/>
          </a:xfrm>
          <a:prstGeom prst="rect">
            <a:avLst/>
          </a:prstGeom>
          <a:noFill/>
        </p:spPr>
        <p:txBody>
          <a:bodyPr wrap="square" rtlCol="0">
            <a:spAutoFit/>
          </a:bodyPr>
          <a:lstStyle/>
          <a:p>
            <a:r>
              <a:rPr lang="en-US" sz="2800"/>
              <a:t>Colloids</a:t>
            </a:r>
          </a:p>
        </p:txBody>
      </p:sp>
      <p:sp>
        <p:nvSpPr>
          <p:cNvPr id="5" name="pole tekstowe 4">
            <a:extLst>
              <a:ext uri="{FF2B5EF4-FFF2-40B4-BE49-F238E27FC236}">
                <a16:creationId xmlns:a16="http://schemas.microsoft.com/office/drawing/2014/main" id="{555B16D7-1D96-754D-95EF-E0AD0629B161}"/>
              </a:ext>
            </a:extLst>
          </p:cNvPr>
          <p:cNvSpPr txBox="1"/>
          <p:nvPr/>
        </p:nvSpPr>
        <p:spPr>
          <a:xfrm>
            <a:off x="9616409" y="1979173"/>
            <a:ext cx="2397512" cy="954107"/>
          </a:xfrm>
          <a:prstGeom prst="rect">
            <a:avLst/>
          </a:prstGeom>
          <a:noFill/>
        </p:spPr>
        <p:txBody>
          <a:bodyPr wrap="square" rtlCol="0">
            <a:spAutoFit/>
          </a:bodyPr>
          <a:lstStyle/>
          <a:p>
            <a:r>
              <a:rPr lang="en-US" sz="2800"/>
              <a:t>Blood and  blood products</a:t>
            </a:r>
          </a:p>
        </p:txBody>
      </p:sp>
    </p:spTree>
    <p:extLst>
      <p:ext uri="{BB962C8B-B14F-4D97-AF65-F5344CB8AC3E}">
        <p14:creationId xmlns:p14="http://schemas.microsoft.com/office/powerpoint/2010/main" val="4171584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996100-81BD-B943-A0D1-D65781E9A8DA}"/>
              </a:ext>
            </a:extLst>
          </p:cNvPr>
          <p:cNvSpPr>
            <a:spLocks noGrp="1"/>
          </p:cNvSpPr>
          <p:nvPr>
            <p:ph type="title"/>
          </p:nvPr>
        </p:nvSpPr>
        <p:spPr/>
        <p:txBody>
          <a:bodyPr/>
          <a:lstStyle/>
          <a:p>
            <a:r>
              <a:rPr lang="en-US" dirty="0"/>
              <a:t>Jagiellonian University – our journey</a:t>
            </a:r>
          </a:p>
        </p:txBody>
      </p:sp>
      <p:sp>
        <p:nvSpPr>
          <p:cNvPr id="3" name="Symbol zastępczy zawartości 2">
            <a:extLst>
              <a:ext uri="{FF2B5EF4-FFF2-40B4-BE49-F238E27FC236}">
                <a16:creationId xmlns:a16="http://schemas.microsoft.com/office/drawing/2014/main" id="{8FB465EF-9483-2542-85AF-D158635A0D63}"/>
              </a:ext>
            </a:extLst>
          </p:cNvPr>
          <p:cNvSpPr>
            <a:spLocks noGrp="1"/>
          </p:cNvSpPr>
          <p:nvPr>
            <p:ph idx="1"/>
          </p:nvPr>
        </p:nvSpPr>
        <p:spPr>
          <a:xfrm>
            <a:off x="809638" y="1579944"/>
            <a:ext cx="10515600" cy="4351338"/>
          </a:xfrm>
        </p:spPr>
        <p:txBody>
          <a:bodyPr/>
          <a:lstStyle/>
          <a:p>
            <a:r>
              <a:rPr lang="en-US" dirty="0"/>
              <a:t>Placing teaching materials for students in the cloud (presentations used in class)</a:t>
            </a:r>
          </a:p>
          <a:p>
            <a:r>
              <a:rPr lang="en-US" dirty="0"/>
              <a:t>Placing recorded lectures in the cloud</a:t>
            </a:r>
          </a:p>
          <a:p>
            <a:r>
              <a:rPr lang="en-US" dirty="0"/>
              <a:t>Preparation of the first on-line courses</a:t>
            </a:r>
          </a:p>
          <a:p>
            <a:r>
              <a:rPr lang="en-US" dirty="0"/>
              <a:t>Enabling academic teachers to choose the form of giving lectures (stationary or on-line)</a:t>
            </a:r>
          </a:p>
          <a:p>
            <a:r>
              <a:rPr lang="en-US" dirty="0"/>
              <a:t>2019 - decision to discontinue classroom lectures, to choose from live online lectures or uploading recorded lectures on the distance learning platform (</a:t>
            </a:r>
            <a:r>
              <a:rPr lang="en-US" dirty="0" err="1"/>
              <a:t>Pegaz</a:t>
            </a:r>
            <a:r>
              <a:rPr lang="en-US" dirty="0"/>
              <a:t> UJ).</a:t>
            </a:r>
          </a:p>
        </p:txBody>
      </p:sp>
    </p:spTree>
    <p:extLst>
      <p:ext uri="{BB962C8B-B14F-4D97-AF65-F5344CB8AC3E}">
        <p14:creationId xmlns:p14="http://schemas.microsoft.com/office/powerpoint/2010/main" val="4100823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55135F-00FE-1546-97FD-E42EC63777E1}"/>
              </a:ext>
            </a:extLst>
          </p:cNvPr>
          <p:cNvSpPr>
            <a:spLocks noGrp="1"/>
          </p:cNvSpPr>
          <p:nvPr>
            <p:ph type="title"/>
          </p:nvPr>
        </p:nvSpPr>
        <p:spPr/>
        <p:txBody>
          <a:bodyPr/>
          <a:lstStyle/>
          <a:p>
            <a:r>
              <a:rPr lang="en-US" dirty="0"/>
              <a:t>Jagiellonian University – Medical College</a:t>
            </a:r>
          </a:p>
        </p:txBody>
      </p:sp>
      <p:sp>
        <p:nvSpPr>
          <p:cNvPr id="3" name="Symbol zastępczy zawartości 2">
            <a:extLst>
              <a:ext uri="{FF2B5EF4-FFF2-40B4-BE49-F238E27FC236}">
                <a16:creationId xmlns:a16="http://schemas.microsoft.com/office/drawing/2014/main" id="{A5EFBFBA-7B3B-0E43-BDF3-82F21969376E}"/>
              </a:ext>
            </a:extLst>
          </p:cNvPr>
          <p:cNvSpPr>
            <a:spLocks noGrp="1"/>
          </p:cNvSpPr>
          <p:nvPr>
            <p:ph idx="1"/>
          </p:nvPr>
        </p:nvSpPr>
        <p:spPr/>
        <p:txBody>
          <a:bodyPr/>
          <a:lstStyle/>
          <a:p>
            <a:pPr marL="0" indent="0">
              <a:buNone/>
            </a:pPr>
            <a:r>
              <a:rPr lang="en-US" dirty="0"/>
              <a:t>On-line lectures</a:t>
            </a:r>
          </a:p>
          <a:p>
            <a:r>
              <a:rPr lang="en-US" dirty="0"/>
              <a:t>57 obligatory courses (6 years program)</a:t>
            </a:r>
          </a:p>
          <a:p>
            <a:pPr lvl="1"/>
            <a:r>
              <a:rPr lang="en-US" dirty="0"/>
              <a:t>364 hours on-line obligatory modules</a:t>
            </a:r>
          </a:p>
          <a:p>
            <a:pPr marL="0" indent="0">
              <a:buNone/>
            </a:pPr>
            <a:endParaRPr lang="en-US" dirty="0"/>
          </a:p>
          <a:p>
            <a:r>
              <a:rPr lang="en-US" dirty="0"/>
              <a:t>&gt;150 elective courses (12 should be selected)</a:t>
            </a:r>
          </a:p>
          <a:p>
            <a:pPr marL="0" indent="0">
              <a:buNone/>
            </a:pPr>
            <a:endParaRPr lang="en-US" dirty="0"/>
          </a:p>
        </p:txBody>
      </p:sp>
    </p:spTree>
    <p:extLst>
      <p:ext uri="{BB962C8B-B14F-4D97-AF65-F5344CB8AC3E}">
        <p14:creationId xmlns:p14="http://schemas.microsoft.com/office/powerpoint/2010/main" val="1113036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ytuł 24">
            <a:extLst>
              <a:ext uri="{FF2B5EF4-FFF2-40B4-BE49-F238E27FC236}">
                <a16:creationId xmlns:a16="http://schemas.microsoft.com/office/drawing/2014/main" id="{9A402FF4-A93B-BA4A-81FC-27289658572E}"/>
              </a:ext>
            </a:extLst>
          </p:cNvPr>
          <p:cNvSpPr>
            <a:spLocks noGrp="1"/>
          </p:cNvSpPr>
          <p:nvPr>
            <p:ph type="title"/>
          </p:nvPr>
        </p:nvSpPr>
        <p:spPr>
          <a:xfrm>
            <a:off x="922052" y="2312458"/>
            <a:ext cx="10515600" cy="1325563"/>
          </a:xfrm>
        </p:spPr>
        <p:txBody>
          <a:bodyPr/>
          <a:lstStyle/>
          <a:p>
            <a:r>
              <a:rPr lang="en-US" dirty="0"/>
              <a:t>Thank you for your attention</a:t>
            </a:r>
          </a:p>
        </p:txBody>
      </p:sp>
      <p:sp>
        <p:nvSpPr>
          <p:cNvPr id="26" name="pole tekstowe 25">
            <a:extLst>
              <a:ext uri="{FF2B5EF4-FFF2-40B4-BE49-F238E27FC236}">
                <a16:creationId xmlns:a16="http://schemas.microsoft.com/office/drawing/2014/main" id="{47B823CF-E141-B24E-9864-E992B0F1F50F}"/>
              </a:ext>
            </a:extLst>
          </p:cNvPr>
          <p:cNvSpPr txBox="1"/>
          <p:nvPr/>
        </p:nvSpPr>
        <p:spPr>
          <a:xfrm>
            <a:off x="4114800" y="4182533"/>
            <a:ext cx="4275667" cy="369332"/>
          </a:xfrm>
          <a:prstGeom prst="rect">
            <a:avLst/>
          </a:prstGeom>
          <a:noFill/>
        </p:spPr>
        <p:txBody>
          <a:bodyPr wrap="square" rtlCol="0">
            <a:spAutoFit/>
          </a:bodyPr>
          <a:lstStyle/>
          <a:p>
            <a:r>
              <a:rPr lang="en-US" dirty="0" err="1"/>
              <a:t>przemko.kwinta@uj.edu.pl</a:t>
            </a:r>
            <a:endParaRPr lang="en-US" dirty="0"/>
          </a:p>
        </p:txBody>
      </p:sp>
    </p:spTree>
    <p:extLst>
      <p:ext uri="{BB962C8B-B14F-4D97-AF65-F5344CB8AC3E}">
        <p14:creationId xmlns:p14="http://schemas.microsoft.com/office/powerpoint/2010/main" val="310008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obraz, sztuka, ubrania, rysowanie&#10;&#10;Opis wygenerowany automatycznie">
            <a:extLst>
              <a:ext uri="{FF2B5EF4-FFF2-40B4-BE49-F238E27FC236}">
                <a16:creationId xmlns:a16="http://schemas.microsoft.com/office/drawing/2014/main" id="{BBA8D6BF-9578-FA65-1FA5-FE2BF2C9E0CD}"/>
              </a:ext>
            </a:extLst>
          </p:cNvPr>
          <p:cNvPicPr>
            <a:picLocks noChangeAspect="1"/>
          </p:cNvPicPr>
          <p:nvPr/>
        </p:nvPicPr>
        <p:blipFill>
          <a:blip r:embed="rId2"/>
          <a:stretch>
            <a:fillRect/>
          </a:stretch>
        </p:blipFill>
        <p:spPr>
          <a:xfrm>
            <a:off x="3046617" y="0"/>
            <a:ext cx="6098766" cy="6858000"/>
          </a:xfrm>
          <a:prstGeom prst="rect">
            <a:avLst/>
          </a:prstGeom>
        </p:spPr>
      </p:pic>
    </p:spTree>
    <p:extLst>
      <p:ext uri="{BB962C8B-B14F-4D97-AF65-F5344CB8AC3E}">
        <p14:creationId xmlns:p14="http://schemas.microsoft.com/office/powerpoint/2010/main" val="286592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braz zawierający Fotografia lotnicza, Widok z lotu ptaka, drzewo, lotnicze&#10;&#10;Opis wygenerowany automatycznie">
            <a:extLst>
              <a:ext uri="{FF2B5EF4-FFF2-40B4-BE49-F238E27FC236}">
                <a16:creationId xmlns:a16="http://schemas.microsoft.com/office/drawing/2014/main" id="{46B5C977-A192-0412-F05C-A5E2F2695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ole tekstowe 2">
            <a:extLst>
              <a:ext uri="{FF2B5EF4-FFF2-40B4-BE49-F238E27FC236}">
                <a16:creationId xmlns:a16="http://schemas.microsoft.com/office/drawing/2014/main" id="{92D996A9-C70D-2D7E-05EC-0A25503E4223}"/>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u="none" strike="noStrike">
                <a:effectLst/>
              </a:rPr>
              <a:t>Today the University employs 3.8 thousand academic staff, including over 650 professors, as well as about 3.5 thousand other staff members, while providing education to about 40 thousand students. </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b="0" i="0" u="none" strike="noStrike">
              <a:effectLst/>
            </a:endParaRPr>
          </a:p>
          <a:p>
            <a:pPr indent="-228600">
              <a:lnSpc>
                <a:spcPct val="90000"/>
              </a:lnSpc>
              <a:spcAft>
                <a:spcPts val="600"/>
              </a:spcAft>
              <a:buFont typeface="Arial" panose="020B0604020202020204" pitchFamily="34" charset="0"/>
              <a:buChar char="•"/>
            </a:pPr>
            <a:r>
              <a:rPr lang="en-US" sz="2000" b="0" i="0" u="none" strike="noStrike">
                <a:effectLst/>
              </a:rPr>
              <a:t>Campus of the 600th Anniversary of the Jagiellonian University Revival,</a:t>
            </a:r>
            <a:endParaRPr lang="en-US" sz="2000"/>
          </a:p>
        </p:txBody>
      </p:sp>
    </p:spTree>
    <p:extLst>
      <p:ext uri="{BB962C8B-B14F-4D97-AF65-F5344CB8AC3E}">
        <p14:creationId xmlns:p14="http://schemas.microsoft.com/office/powerpoint/2010/main" val="64743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numer, linia, zrzut ekranu&#10;&#10;Opis wygenerowany automatycznie">
            <a:extLst>
              <a:ext uri="{FF2B5EF4-FFF2-40B4-BE49-F238E27FC236}">
                <a16:creationId xmlns:a16="http://schemas.microsoft.com/office/drawing/2014/main" id="{A1E9B11C-B327-E7CE-B708-D858FE7F31D0}"/>
              </a:ext>
            </a:extLst>
          </p:cNvPr>
          <p:cNvPicPr>
            <a:picLocks noChangeAspect="1"/>
          </p:cNvPicPr>
          <p:nvPr/>
        </p:nvPicPr>
        <p:blipFill rotWithShape="1">
          <a:blip r:embed="rId2"/>
          <a:srcRect r="21303"/>
          <a:stretch/>
        </p:blipFill>
        <p:spPr>
          <a:xfrm>
            <a:off x="2867326" y="2762250"/>
            <a:ext cx="8997651" cy="3905250"/>
          </a:xfrm>
          <a:prstGeom prst="rect">
            <a:avLst/>
          </a:prstGeom>
        </p:spPr>
      </p:pic>
      <p:pic>
        <p:nvPicPr>
          <p:cNvPr id="5" name="Obraz 4" descr="Obraz zawierający tekst, zrzut ekranu, Czcionka, znak&#10;&#10;Opis wygenerowany automatycznie">
            <a:extLst>
              <a:ext uri="{FF2B5EF4-FFF2-40B4-BE49-F238E27FC236}">
                <a16:creationId xmlns:a16="http://schemas.microsoft.com/office/drawing/2014/main" id="{11480E13-3058-BA06-515A-ABAC55BE6A44}"/>
              </a:ext>
            </a:extLst>
          </p:cNvPr>
          <p:cNvPicPr>
            <a:picLocks noChangeAspect="1"/>
          </p:cNvPicPr>
          <p:nvPr/>
        </p:nvPicPr>
        <p:blipFill>
          <a:blip r:embed="rId3"/>
          <a:stretch>
            <a:fillRect/>
          </a:stretch>
        </p:blipFill>
        <p:spPr>
          <a:xfrm>
            <a:off x="327023" y="190500"/>
            <a:ext cx="2811670" cy="2895600"/>
          </a:xfrm>
          <a:prstGeom prst="rect">
            <a:avLst/>
          </a:prstGeom>
        </p:spPr>
      </p:pic>
    </p:spTree>
    <p:extLst>
      <p:ext uri="{BB962C8B-B14F-4D97-AF65-F5344CB8AC3E}">
        <p14:creationId xmlns:p14="http://schemas.microsoft.com/office/powerpoint/2010/main" val="195637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braz 2" descr="Obraz zawierający tekst, logo, symbol, Czcionka&#10;&#10;Opis wygenerowany automatycznie">
            <a:extLst>
              <a:ext uri="{FF2B5EF4-FFF2-40B4-BE49-F238E27FC236}">
                <a16:creationId xmlns:a16="http://schemas.microsoft.com/office/drawing/2014/main" id="{6B7B7CFF-957E-8442-D887-14241E06A86C}"/>
              </a:ext>
            </a:extLst>
          </p:cNvPr>
          <p:cNvPicPr>
            <a:picLocks noChangeAspect="1"/>
          </p:cNvPicPr>
          <p:nvPr/>
        </p:nvPicPr>
        <p:blipFill>
          <a:blip r:embed="rId2"/>
          <a:stretch>
            <a:fillRect/>
          </a:stretch>
        </p:blipFill>
        <p:spPr>
          <a:xfrm>
            <a:off x="703182" y="579440"/>
            <a:ext cx="4777381" cy="552937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pole tekstowe 1">
            <a:extLst>
              <a:ext uri="{FF2B5EF4-FFF2-40B4-BE49-F238E27FC236}">
                <a16:creationId xmlns:a16="http://schemas.microsoft.com/office/drawing/2014/main" id="{AD9491B8-DA45-BA6F-1B86-56FF3C5E422A}"/>
              </a:ext>
            </a:extLst>
          </p:cNvPr>
          <p:cNvSpPr txBox="1"/>
          <p:nvPr/>
        </p:nvSpPr>
        <p:spPr>
          <a:xfrm>
            <a:off x="5206748" y="1601670"/>
            <a:ext cx="6282070" cy="419252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600" dirty="0"/>
              <a:t>Students – born in XXI century</a:t>
            </a:r>
          </a:p>
          <a:p>
            <a:pPr indent="-228600">
              <a:lnSpc>
                <a:spcPct val="90000"/>
              </a:lnSpc>
              <a:spcAft>
                <a:spcPts val="600"/>
              </a:spcAft>
              <a:buFont typeface="Arial" panose="020B0604020202020204" pitchFamily="34" charset="0"/>
              <a:buChar char="•"/>
            </a:pPr>
            <a:endParaRPr lang="en-US" sz="3600" dirty="0"/>
          </a:p>
          <a:p>
            <a:pPr indent="-228600">
              <a:lnSpc>
                <a:spcPct val="90000"/>
              </a:lnSpc>
              <a:spcAft>
                <a:spcPts val="600"/>
              </a:spcAft>
              <a:buFont typeface="Arial" panose="020B0604020202020204" pitchFamily="34" charset="0"/>
              <a:buChar char="•"/>
            </a:pPr>
            <a:r>
              <a:rPr lang="en-US" sz="3600" dirty="0"/>
              <a:t>Teachers – born in XX century</a:t>
            </a:r>
          </a:p>
          <a:p>
            <a:pPr indent="-228600">
              <a:lnSpc>
                <a:spcPct val="90000"/>
              </a:lnSpc>
              <a:spcAft>
                <a:spcPts val="600"/>
              </a:spcAft>
              <a:buFont typeface="Arial" panose="020B0604020202020204" pitchFamily="34" charset="0"/>
              <a:buChar char="•"/>
            </a:pPr>
            <a:endParaRPr lang="en-US" sz="3600" dirty="0"/>
          </a:p>
          <a:p>
            <a:pPr indent="-228600">
              <a:lnSpc>
                <a:spcPct val="90000"/>
              </a:lnSpc>
              <a:spcAft>
                <a:spcPts val="600"/>
              </a:spcAft>
              <a:buFont typeface="Arial" panose="020B0604020202020204" pitchFamily="34" charset="0"/>
              <a:buChar char="•"/>
            </a:pPr>
            <a:r>
              <a:rPr lang="en-US" sz="3600" dirty="0"/>
              <a:t>Methods – born in XIX century</a:t>
            </a:r>
          </a:p>
        </p:txBody>
      </p:sp>
    </p:spTree>
    <p:extLst>
      <p:ext uri="{BB962C8B-B14F-4D97-AF65-F5344CB8AC3E}">
        <p14:creationId xmlns:p14="http://schemas.microsoft.com/office/powerpoint/2010/main" val="3333081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1BBC7A1E-2082-3F48-9B3C-ED06921981BA}"/>
              </a:ext>
            </a:extLst>
          </p:cNvPr>
          <p:cNvPicPr>
            <a:picLocks noChangeAspect="1"/>
          </p:cNvPicPr>
          <p:nvPr/>
        </p:nvPicPr>
        <p:blipFill>
          <a:blip r:embed="rId2"/>
          <a:stretch>
            <a:fillRect/>
          </a:stretch>
        </p:blipFill>
        <p:spPr>
          <a:xfrm>
            <a:off x="0" y="1042057"/>
            <a:ext cx="12192000" cy="1659212"/>
          </a:xfrm>
          <a:prstGeom prst="rect">
            <a:avLst/>
          </a:prstGeom>
        </p:spPr>
      </p:pic>
      <p:pic>
        <p:nvPicPr>
          <p:cNvPr id="5" name="Obraz 4">
            <a:extLst>
              <a:ext uri="{FF2B5EF4-FFF2-40B4-BE49-F238E27FC236}">
                <a16:creationId xmlns:a16="http://schemas.microsoft.com/office/drawing/2014/main" id="{8B0F40A6-08CD-9244-A076-3AC8076E89AC}"/>
              </a:ext>
            </a:extLst>
          </p:cNvPr>
          <p:cNvPicPr>
            <a:picLocks noChangeAspect="1"/>
          </p:cNvPicPr>
          <p:nvPr/>
        </p:nvPicPr>
        <p:blipFill>
          <a:blip r:embed="rId3"/>
          <a:stretch>
            <a:fillRect/>
          </a:stretch>
        </p:blipFill>
        <p:spPr>
          <a:xfrm>
            <a:off x="2686050" y="2396367"/>
            <a:ext cx="6819900" cy="3073400"/>
          </a:xfrm>
          <a:prstGeom prst="rect">
            <a:avLst/>
          </a:prstGeom>
        </p:spPr>
      </p:pic>
      <p:pic>
        <p:nvPicPr>
          <p:cNvPr id="7" name="Obraz 6" descr="Obraz zawierający tekst&#10;&#10;Opis wygenerowany automatycznie">
            <a:extLst>
              <a:ext uri="{FF2B5EF4-FFF2-40B4-BE49-F238E27FC236}">
                <a16:creationId xmlns:a16="http://schemas.microsoft.com/office/drawing/2014/main" id="{F31FD70B-20F1-144C-AF45-70F6CD60A20C}"/>
              </a:ext>
            </a:extLst>
          </p:cNvPr>
          <p:cNvPicPr>
            <a:picLocks noChangeAspect="1"/>
          </p:cNvPicPr>
          <p:nvPr/>
        </p:nvPicPr>
        <p:blipFill>
          <a:blip r:embed="rId4"/>
          <a:stretch>
            <a:fillRect/>
          </a:stretch>
        </p:blipFill>
        <p:spPr>
          <a:xfrm>
            <a:off x="3378200" y="5469767"/>
            <a:ext cx="5435600" cy="1143000"/>
          </a:xfrm>
          <a:prstGeom prst="rect">
            <a:avLst/>
          </a:prstGeom>
        </p:spPr>
      </p:pic>
    </p:spTree>
    <p:extLst>
      <p:ext uri="{BB962C8B-B14F-4D97-AF65-F5344CB8AC3E}">
        <p14:creationId xmlns:p14="http://schemas.microsoft.com/office/powerpoint/2010/main" val="2683664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42D74FCF-C603-2D43-AAB8-6E87EEA7BBF0}"/>
              </a:ext>
            </a:extLst>
          </p:cNvPr>
          <p:cNvSpPr/>
          <p:nvPr/>
        </p:nvSpPr>
        <p:spPr>
          <a:xfrm>
            <a:off x="406000" y="1679547"/>
            <a:ext cx="11545330" cy="5078313"/>
          </a:xfrm>
          <a:prstGeom prst="rect">
            <a:avLst/>
          </a:prstGeom>
        </p:spPr>
        <p:txBody>
          <a:bodyPr wrap="square">
            <a:spAutoFit/>
          </a:bodyPr>
          <a:lstStyle/>
          <a:p>
            <a:r>
              <a:rPr lang="en-US" dirty="0">
                <a:solidFill>
                  <a:srgbClr val="000000"/>
                </a:solidFill>
                <a:latin typeface="Arial" panose="020B0604020202020204" pitchFamily="34" charset="0"/>
              </a:rPr>
              <a:t>We propose the following necessary digital knowledge, skills, competencies to guide education and training materials for medical students and both junior and senior doctors to be equipped to deliver modern healthcare.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Understand the technological concepts, e.g. concepts of e-Health, telehealth, machine and deep learning and robotics, and be able to use these technologies effectively in the daily practice of healthcare.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Understand and be able to critically assess healthcare relevant types of data, data processing, the value of algorithms relevant to healthcare and of digitally assisted diagnostic, therapeutic and prognostic processes.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Assess the (added) value, limitations and risks of new technologies, such as AI, Big Data and e-health applications, based on scientific research, for all stakeholders taking into account patient safety, patient value, patient trust, accountability and cost-effectiveness.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Be able to work in a multidisciplinary team and actively contribute to innovation projects in digital healthcare.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Reflect on the ethical, legal and social implications of those new technologies, and the technological development of healthcare.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Be able to communicate with people working in the technology sector as well as being able to translate and communicate (digital) technologies with other healthcare workers and patients.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Be able to effectively communicate with patients via electronic media, taking into account possible psychological, social and ethical implications of electronic communication. </a:t>
            </a:r>
          </a:p>
          <a:p>
            <a:pPr>
              <a:buFont typeface="Arial" panose="020B0604020202020204" pitchFamily="34" charset="0"/>
              <a:buChar char="•"/>
            </a:pPr>
            <a:r>
              <a:rPr lang="en-US" dirty="0">
                <a:solidFill>
                  <a:srgbClr val="000000"/>
                </a:solidFill>
                <a:latin typeface="Courier New" panose="02070309020205020404" pitchFamily="49" charset="0"/>
              </a:rPr>
              <a:t>o </a:t>
            </a:r>
            <a:r>
              <a:rPr lang="en-US" dirty="0">
                <a:solidFill>
                  <a:srgbClr val="000000"/>
                </a:solidFill>
                <a:latin typeface="Arial" panose="020B0604020202020204" pitchFamily="34" charset="0"/>
              </a:rPr>
              <a:t>Identify new technologies and trends and understand how daily practice can be improved using technology and continuous innovation.</a:t>
            </a:r>
            <a:endParaRPr lang="en-US" b="0" i="0" u="none" strike="noStrike" dirty="0">
              <a:solidFill>
                <a:srgbClr val="000000"/>
              </a:solidFill>
              <a:effectLst/>
              <a:latin typeface="Arial" panose="020B0604020202020204" pitchFamily="34" charset="0"/>
            </a:endParaRPr>
          </a:p>
        </p:txBody>
      </p:sp>
      <p:pic>
        <p:nvPicPr>
          <p:cNvPr id="3" name="Obraz 2" descr="Obraz zawierający tekst&#10;&#10;Opis wygenerowany automatycznie">
            <a:extLst>
              <a:ext uri="{FF2B5EF4-FFF2-40B4-BE49-F238E27FC236}">
                <a16:creationId xmlns:a16="http://schemas.microsoft.com/office/drawing/2014/main" id="{E08A1229-2C9B-554A-AEB6-966DC48132E1}"/>
              </a:ext>
            </a:extLst>
          </p:cNvPr>
          <p:cNvPicPr>
            <a:picLocks noChangeAspect="1"/>
          </p:cNvPicPr>
          <p:nvPr/>
        </p:nvPicPr>
        <p:blipFill>
          <a:blip r:embed="rId2"/>
          <a:stretch>
            <a:fillRect/>
          </a:stretch>
        </p:blipFill>
        <p:spPr>
          <a:xfrm>
            <a:off x="0" y="83395"/>
            <a:ext cx="12192000" cy="1659212"/>
          </a:xfrm>
          <a:prstGeom prst="rect">
            <a:avLst/>
          </a:prstGeom>
        </p:spPr>
      </p:pic>
    </p:spTree>
    <p:extLst>
      <p:ext uri="{BB962C8B-B14F-4D97-AF65-F5344CB8AC3E}">
        <p14:creationId xmlns:p14="http://schemas.microsoft.com/office/powerpoint/2010/main" val="82629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77FE2BAB-8763-DF45-95D6-EB74371E1649}"/>
              </a:ext>
            </a:extLst>
          </p:cNvPr>
          <p:cNvPicPr>
            <a:picLocks noChangeAspect="1"/>
          </p:cNvPicPr>
          <p:nvPr/>
        </p:nvPicPr>
        <p:blipFill>
          <a:blip r:embed="rId2"/>
          <a:stretch>
            <a:fillRect/>
          </a:stretch>
        </p:blipFill>
        <p:spPr>
          <a:xfrm>
            <a:off x="2768599" y="166526"/>
            <a:ext cx="5002621" cy="4905008"/>
          </a:xfrm>
          <a:prstGeom prst="rect">
            <a:avLst/>
          </a:prstGeom>
        </p:spPr>
      </p:pic>
      <p:pic>
        <p:nvPicPr>
          <p:cNvPr id="26" name="Obraz 25" descr="Obraz zawierający tekst&#10;&#10;Opis wygenerowany automatycznie">
            <a:extLst>
              <a:ext uri="{FF2B5EF4-FFF2-40B4-BE49-F238E27FC236}">
                <a16:creationId xmlns:a16="http://schemas.microsoft.com/office/drawing/2014/main" id="{D8899B52-30F0-CA4B-B78F-034250E940B7}"/>
              </a:ext>
            </a:extLst>
          </p:cNvPr>
          <p:cNvPicPr>
            <a:picLocks noChangeAspect="1"/>
          </p:cNvPicPr>
          <p:nvPr/>
        </p:nvPicPr>
        <p:blipFill>
          <a:blip r:embed="rId3"/>
          <a:stretch>
            <a:fillRect/>
          </a:stretch>
        </p:blipFill>
        <p:spPr>
          <a:xfrm>
            <a:off x="2768598" y="5131930"/>
            <a:ext cx="8735081" cy="1129169"/>
          </a:xfrm>
          <a:prstGeom prst="rect">
            <a:avLst/>
          </a:prstGeom>
        </p:spPr>
      </p:pic>
    </p:spTree>
    <p:extLst>
      <p:ext uri="{BB962C8B-B14F-4D97-AF65-F5344CB8AC3E}">
        <p14:creationId xmlns:p14="http://schemas.microsoft.com/office/powerpoint/2010/main" val="343956771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1021</Words>
  <Application>Microsoft Macintosh PowerPoint</Application>
  <PresentationFormat>Panoramiczny</PresentationFormat>
  <Paragraphs>108</Paragraphs>
  <Slides>26</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26</vt:i4>
      </vt:variant>
    </vt:vector>
  </HeadingPairs>
  <TitlesOfParts>
    <vt:vector size="33" baseType="lpstr">
      <vt:lpstr>Arial</vt:lpstr>
      <vt:lpstr>Calibri</vt:lpstr>
      <vt:lpstr>Calibri Light</vt:lpstr>
      <vt:lpstr>Cambria</vt:lpstr>
      <vt:lpstr>Cambria-BoldItalic</vt:lpstr>
      <vt:lpstr>Courier New</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Medical education</vt:lpstr>
      <vt:lpstr>Medical lectures</vt:lpstr>
      <vt:lpstr>Medical lectures</vt:lpstr>
      <vt:lpstr>Medical lectures</vt:lpstr>
      <vt:lpstr>Flipped-classroom model</vt:lpstr>
      <vt:lpstr>Creation of the course</vt:lpstr>
      <vt:lpstr>Module content</vt:lpstr>
      <vt:lpstr>Selection of lecture/course content</vt:lpstr>
      <vt:lpstr>Lecture development</vt:lpstr>
      <vt:lpstr>Prezentacja programu PowerPoint</vt:lpstr>
      <vt:lpstr>Prezentacja programu PowerPoint</vt:lpstr>
      <vt:lpstr>Treatment of hypovolemic shock</vt:lpstr>
      <vt:lpstr>Treatment of hypovolemic shock</vt:lpstr>
      <vt:lpstr>Jagiellonian University – our journey</vt:lpstr>
      <vt:lpstr>Jagiellonian University – Medical College</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Przemko Kwinta</dc:creator>
  <cp:lastModifiedBy>Przemko Kwinta</cp:lastModifiedBy>
  <cp:revision>28</cp:revision>
  <dcterms:created xsi:type="dcterms:W3CDTF">2021-05-25T07:00:27Z</dcterms:created>
  <dcterms:modified xsi:type="dcterms:W3CDTF">2023-06-26T06:00:46Z</dcterms:modified>
</cp:coreProperties>
</file>